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3"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276" r:id="rId29"/>
    <p:sldId id="30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PG Wang,Jin-Lei" initials="BW" lastIdx="1" clrIdx="0">
    <p:extLst>
      <p:ext uri="{19B8F6BF-5375-455C-9EA6-DF929625EA0E}">
        <p15:presenceInfo xmlns:p15="http://schemas.microsoft.com/office/powerpoint/2012/main" userId="94d9ce2acfc32f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114" d="100"/>
          <a:sy n="114" d="100"/>
        </p:scale>
        <p:origin x="480" y="108"/>
      </p:cViewPr>
      <p:guideLst>
        <p:guide orient="horz" pos="2160"/>
        <p:guide pos="3840"/>
      </p:guideLst>
    </p:cSldViewPr>
  </p:slideViewPr>
  <p:notesTextViewPr>
    <p:cViewPr>
      <p:scale>
        <a:sx n="1" d="1"/>
        <a:sy n="1" d="1"/>
      </p:scale>
      <p:origin x="0" y="0"/>
    </p:cViewPr>
  </p:notesTextViewPr>
  <p:sorterViewPr>
    <p:cViewPr>
      <p:scale>
        <a:sx n="100" d="100"/>
        <a:sy n="100" d="100"/>
      </p:scale>
      <p:origin x="0" y="54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81C17E-0B01-48A9-9D8F-16380B3F8B4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427355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1C17E-0B01-48A9-9D8F-16380B3F8B4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392384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1C17E-0B01-48A9-9D8F-16380B3F8B4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344217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1C17E-0B01-48A9-9D8F-16380B3F8B4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76707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81C17E-0B01-48A9-9D8F-16380B3F8B46}"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355463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81C17E-0B01-48A9-9D8F-16380B3F8B46}"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8878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81C17E-0B01-48A9-9D8F-16380B3F8B46}"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208376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81C17E-0B01-48A9-9D8F-16380B3F8B46}"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35736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1C17E-0B01-48A9-9D8F-16380B3F8B46}"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17984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81C17E-0B01-48A9-9D8F-16380B3F8B46}"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7528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81C17E-0B01-48A9-9D8F-16380B3F8B46}"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08003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1C17E-0B01-48A9-9D8F-16380B3F8B46}" type="datetimeFigureOut">
              <a:rPr lang="en-US" smtClean="0"/>
              <a:t>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CFA8F-1014-4117-B287-B1895487B2AB}" type="slidenum">
              <a:rPr lang="en-US" smtClean="0"/>
              <a:t>‹#›</a:t>
            </a:fld>
            <a:endParaRPr lang="en-US"/>
          </a:p>
        </p:txBody>
      </p:sp>
    </p:spTree>
    <p:extLst>
      <p:ext uri="{BB962C8B-B14F-4D97-AF65-F5344CB8AC3E}">
        <p14:creationId xmlns:p14="http://schemas.microsoft.com/office/powerpoint/2010/main" val="208563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j.l.wang@wjgnet.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ferencecitationanalysis.com/resultitems?term=%5b%7b%22id%22%3A%22journal%22%2C%22o%22%3A%22eq%22%2C%22v%22%3A%22Gastroenterology%22%2C%22c%22%3A%22%22%2C%22b%22%3Afalse%7d%5d&amp;field=year&amp;facets="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referencecitationanalysis.com/resultitems?term=%5b%7b%22id%22%3A%22journal%22%2C%22o%22%3A%22eq%22%2C%22v%22%3A%22Gastroenterology%22%2C%22c%22%3A%22%22%2C%22b%22%3Afalse%7d%5d&amp;field=at&amp;facets="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referencecitationanalysis.com/Categori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referencecitationanalysis.com/search?page=1&amp;sort=&amp;term=%5B%7B%22id%22%3A%22subject%22%2C%22o%22%3A%22eq%22%2C%22v%22%3A%22Gastroenterology%20%26%20Hepatology%22%2C%22c%22%3A%22%22%2C%22b%22%3Afalse%7D%5D"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eferencecitationanalysis.com/00000009"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ferencecitationanalysis.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referencecitationanalysis.com/search?page=1&amp;sort=ai&amp;term=%5b%7b%22c%22%3anull%2c%22id%22%3a%22ai%22%2c%22o%22%3a%22ge%22%2c%22v%22%3a%220.1%22%2c%22b%22%3anull%2c%22f%22%3anull%7d%2c%7b%22c%22%3anull%2c%22id%22%3a%22subjectif%22%2c%22o%22%3a%22eq%22%2c%22v%22%3a%22Gastroenterology+%26+Hepatology%22%2c%22b%22%3anull%2c%22f%22%3anull%7d%5d&amp;sid=2"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referencecitationanalysis.com/search?page=1&amp;sort=ai&amp;term=%5b%7b%22c%22%3anull%2c%22id%22%3a%22ai%22%2c%22o%22%3a%22ge%22%2c%22v%22%3a%220.1%22%2c%22b%22%3anull%2c%22f%22%3anull%7d%2c%7b%22c%22%3a%22and%22%2c%22id%22%3a%22topic%22%2c%22o%22%3a%22contains%22%2c%22v%22%3a%22Gastric+ulcer%22%2c%22b%22%3anull%2c%22f%22%3anull%7d%5d&amp;sid=2"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www.referencecitationanalysis.com/searchschola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s://referencecitationanalysis.com/00001416"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https://referencecitationanalysis.com/00001296"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hyperlink" Target="https://referencecitationanalysis.com/00001296"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ferencecitationanalysis.com/search?page=1&amp;sort=&amp;term=%5B%7B%22id%22%3A%22journal%22%2C%22o%22%3A%22eq%22%2C%22v%22%3A%22Gastroenterology%22%2C%22c%22%3A%22%22%2C%22b%22%3Afalse%7D%5D"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ferencecitationanalysis.com/citearticles?term=%5b%7b%22c%22%3anull%2c%22id%22%3a%22c%22%2c%22o%22%3anull%2c%22v%22%3a%2210.1053%2fj.gastro.2022.07.076%22%2c%22b%22%3anull%2c%22f%22%3anull%7d%5d"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32574764"/>
              </p:ext>
            </p:extLst>
          </p:nvPr>
        </p:nvGraphicFramePr>
        <p:xfrm>
          <a:off x="525516" y="367866"/>
          <a:ext cx="6487680" cy="6254776"/>
        </p:xfrm>
        <a:graphic>
          <a:graphicData uri="http://schemas.openxmlformats.org/drawingml/2006/table">
            <a:tbl>
              <a:tblPr firstRow="1" bandRow="1">
                <a:tableStyleId>{5C22544A-7EE6-4342-B048-85BDC9FD1C3A}</a:tableStyleId>
              </a:tblPr>
              <a:tblGrid>
                <a:gridCol w="6487680">
                  <a:extLst>
                    <a:ext uri="{9D8B030D-6E8A-4147-A177-3AD203B41FA5}">
                      <a16:colId xmlns:a16="http://schemas.microsoft.com/office/drawing/2014/main" val="20000"/>
                    </a:ext>
                  </a:extLst>
                </a:gridCol>
              </a:tblGrid>
              <a:tr h="849476">
                <a:tc>
                  <a:txBody>
                    <a:bodyPr/>
                    <a:lstStyle/>
                    <a:p>
                      <a:pPr marL="0" marR="0" lvl="0" indent="0" algn="l" defTabSz="914400" rtl="0" eaLnBrk="1" fontAlgn="auto" latinLnBrk="0" hangingPunct="1">
                        <a:lnSpc>
                          <a:spcPct val="100000"/>
                        </a:lnSpc>
                        <a:spcBef>
                          <a:spcPts val="150"/>
                        </a:spcBef>
                        <a:spcAft>
                          <a:spcPts val="150"/>
                        </a:spcAft>
                        <a:buClrTx/>
                        <a:buSzTx/>
                        <a:buFontTx/>
                        <a:buNone/>
                        <a:tabLst/>
                        <a:defRPr/>
                      </a:pPr>
                      <a:r>
                        <a:rPr lang="en-US" altLang="zh-CN" sz="2800" b="1" i="1" kern="1200" dirty="0">
                          <a:solidFill>
                            <a:schemeClr val="tx1"/>
                          </a:solidFill>
                          <a:effectLst/>
                          <a:latin typeface="+mn-lt"/>
                          <a:ea typeface="+mn-ea"/>
                          <a:cs typeface="+mn-cs"/>
                        </a:rPr>
                        <a:t>RCA</a:t>
                      </a:r>
                      <a:r>
                        <a:rPr lang="zh-CN" altLang="en-US" sz="2800" b="1" i="1" kern="1200" dirty="0">
                          <a:solidFill>
                            <a:schemeClr val="tx1"/>
                          </a:solidFill>
                          <a:effectLst/>
                          <a:latin typeface="+mn-lt"/>
                          <a:ea typeface="+mn-ea"/>
                          <a:cs typeface="+mn-cs"/>
                        </a:rPr>
                        <a:t>系统开放获取解决了哪些问题？</a:t>
                      </a:r>
                      <a:endParaRPr lang="en-US" sz="2800" b="1" kern="1200" dirty="0">
                        <a:solidFill>
                          <a:schemeClr val="tx1"/>
                        </a:solidFill>
                        <a:effectLst/>
                        <a:latin typeface="+mn-lt"/>
                        <a:ea typeface="+mn-ea"/>
                        <a:cs typeface="+mn-cs"/>
                      </a:endParaRPr>
                    </a:p>
                  </a:txBody>
                  <a:tcPr>
                    <a:solidFill>
                      <a:schemeClr val="bg2"/>
                    </a:solidFill>
                  </a:tcPr>
                </a:tc>
                <a:extLst>
                  <a:ext uri="{0D108BD9-81ED-4DB2-BD59-A6C34878D82A}">
                    <a16:rowId xmlns:a16="http://schemas.microsoft.com/office/drawing/2014/main" val="10000"/>
                  </a:ext>
                </a:extLst>
              </a:tr>
              <a:tr h="4629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kern="1200" dirty="0">
                        <a:solidFill>
                          <a:schemeClr val="dk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400" kern="1200" dirty="0">
                          <a:solidFill>
                            <a:schemeClr val="accent2">
                              <a:lumMod val="75000"/>
                            </a:schemeClr>
                          </a:solidFill>
                          <a:effectLst/>
                          <a:latin typeface="+mn-lt"/>
                          <a:ea typeface="+mn-ea"/>
                          <a:cs typeface="+mn-cs"/>
                        </a:rPr>
                        <a:t>我们很高兴邀请汕头大学医学院谭院长，陈副院长，科研处，图书馆，</a:t>
                      </a:r>
                      <a:r>
                        <a:rPr lang="en-US" altLang="zh-CN" sz="2400" kern="1200" dirty="0">
                          <a:solidFill>
                            <a:schemeClr val="accent2">
                              <a:lumMod val="75000"/>
                            </a:schemeClr>
                          </a:solidFill>
                          <a:effectLst/>
                          <a:latin typeface="+mn-lt"/>
                          <a:ea typeface="+mn-ea"/>
                          <a:cs typeface="+mn-cs"/>
                        </a:rPr>
                        <a:t>《</a:t>
                      </a:r>
                      <a:r>
                        <a:rPr lang="zh-CN" altLang="en-US" sz="2400" kern="1200" dirty="0">
                          <a:solidFill>
                            <a:schemeClr val="accent2">
                              <a:lumMod val="75000"/>
                            </a:schemeClr>
                          </a:solidFill>
                          <a:effectLst/>
                          <a:latin typeface="+mn-lt"/>
                          <a:ea typeface="+mn-ea"/>
                          <a:cs typeface="+mn-cs"/>
                        </a:rPr>
                        <a:t>癌变</a:t>
                      </a:r>
                      <a:r>
                        <a:rPr lang="en-US" altLang="zh-CN" sz="2400" kern="1200" dirty="0">
                          <a:solidFill>
                            <a:schemeClr val="accent2">
                              <a:lumMod val="75000"/>
                            </a:schemeClr>
                          </a:solidFill>
                          <a:effectLst/>
                          <a:latin typeface="+mn-lt"/>
                          <a:ea typeface="+mn-ea"/>
                          <a:cs typeface="+mn-cs"/>
                        </a:rPr>
                        <a:t>·</a:t>
                      </a:r>
                      <a:r>
                        <a:rPr lang="zh-CN" altLang="en-US" sz="2400" kern="1200" dirty="0">
                          <a:solidFill>
                            <a:schemeClr val="accent2">
                              <a:lumMod val="75000"/>
                            </a:schemeClr>
                          </a:solidFill>
                          <a:effectLst/>
                          <a:latin typeface="+mn-lt"/>
                          <a:ea typeface="+mn-ea"/>
                          <a:cs typeface="+mn-cs"/>
                        </a:rPr>
                        <a:t>畸变</a:t>
                      </a:r>
                      <a:r>
                        <a:rPr lang="en-US" altLang="zh-CN" sz="2400" kern="1200" dirty="0">
                          <a:solidFill>
                            <a:schemeClr val="accent2">
                              <a:lumMod val="75000"/>
                            </a:schemeClr>
                          </a:solidFill>
                          <a:effectLst/>
                          <a:latin typeface="+mn-lt"/>
                          <a:ea typeface="+mn-ea"/>
                          <a:cs typeface="+mn-cs"/>
                        </a:rPr>
                        <a:t>·</a:t>
                      </a:r>
                      <a:r>
                        <a:rPr lang="zh-CN" altLang="en-US" sz="2400" kern="1200" dirty="0">
                          <a:solidFill>
                            <a:schemeClr val="accent2">
                              <a:lumMod val="75000"/>
                            </a:schemeClr>
                          </a:solidFill>
                          <a:effectLst/>
                          <a:latin typeface="+mn-lt"/>
                          <a:ea typeface="+mn-ea"/>
                          <a:cs typeface="+mn-cs"/>
                        </a:rPr>
                        <a:t>突变</a:t>
                      </a:r>
                      <a:r>
                        <a:rPr lang="en-US" altLang="zh-CN" sz="2400" kern="1200" dirty="0">
                          <a:solidFill>
                            <a:schemeClr val="accent2">
                              <a:lumMod val="75000"/>
                            </a:schemeClr>
                          </a:solidFill>
                          <a:effectLst/>
                          <a:latin typeface="+mn-lt"/>
                          <a:ea typeface="+mn-ea"/>
                          <a:cs typeface="+mn-cs"/>
                        </a:rPr>
                        <a:t>》</a:t>
                      </a:r>
                      <a:r>
                        <a:rPr lang="zh-CN" altLang="en-US" sz="2400" kern="1200" dirty="0">
                          <a:solidFill>
                            <a:schemeClr val="accent2">
                              <a:lumMod val="75000"/>
                            </a:schemeClr>
                          </a:solidFill>
                          <a:effectLst/>
                          <a:latin typeface="+mn-lt"/>
                          <a:ea typeface="+mn-ea"/>
                          <a:cs typeface="+mn-cs"/>
                        </a:rPr>
                        <a:t>，和</a:t>
                      </a:r>
                      <a:r>
                        <a:rPr lang="en-US" altLang="zh-CN" sz="2400" kern="1200" dirty="0">
                          <a:solidFill>
                            <a:schemeClr val="accent2">
                              <a:lumMod val="75000"/>
                            </a:schemeClr>
                          </a:solidFill>
                          <a:effectLst/>
                          <a:latin typeface="+mn-lt"/>
                          <a:ea typeface="+mn-ea"/>
                          <a:cs typeface="+mn-cs"/>
                        </a:rPr>
                        <a:t>《</a:t>
                      </a:r>
                      <a:r>
                        <a:rPr lang="zh-CN" altLang="en-US" sz="2400" kern="1200" dirty="0">
                          <a:solidFill>
                            <a:schemeClr val="accent2">
                              <a:lumMod val="75000"/>
                            </a:schemeClr>
                          </a:solidFill>
                          <a:effectLst/>
                          <a:latin typeface="+mn-lt"/>
                          <a:ea typeface="+mn-ea"/>
                          <a:cs typeface="+mn-cs"/>
                        </a:rPr>
                        <a:t>汕头大学医学院学报</a:t>
                      </a:r>
                      <a:r>
                        <a:rPr lang="en-US" altLang="zh-CN" sz="2400" kern="1200" dirty="0">
                          <a:solidFill>
                            <a:schemeClr val="accent2">
                              <a:lumMod val="75000"/>
                            </a:schemeClr>
                          </a:solidFill>
                          <a:effectLst/>
                          <a:latin typeface="+mn-lt"/>
                          <a:ea typeface="+mn-ea"/>
                          <a:cs typeface="+mn-cs"/>
                        </a:rPr>
                        <a:t>》</a:t>
                      </a:r>
                      <a:r>
                        <a:rPr lang="zh-CN" altLang="en-US" sz="2400" kern="1200" dirty="0">
                          <a:solidFill>
                            <a:schemeClr val="accent2">
                              <a:lumMod val="75000"/>
                            </a:schemeClr>
                          </a:solidFill>
                          <a:effectLst/>
                          <a:latin typeface="+mn-lt"/>
                          <a:ea typeface="+mn-ea"/>
                          <a:cs typeface="+mn-cs"/>
                        </a:rPr>
                        <a:t>两个编辑部的老师参加百世登</a:t>
                      </a:r>
                      <a:r>
                        <a:rPr lang="en-US" altLang="zh-CN" sz="2400" i="1" kern="1200" dirty="0">
                          <a:solidFill>
                            <a:schemeClr val="accent2">
                              <a:lumMod val="75000"/>
                            </a:schemeClr>
                          </a:solidFill>
                          <a:effectLst/>
                          <a:latin typeface="+mn-lt"/>
                          <a:ea typeface="+mn-ea"/>
                          <a:cs typeface="+mn-cs"/>
                        </a:rPr>
                        <a:t>RCA</a:t>
                      </a:r>
                      <a:r>
                        <a:rPr lang="zh-CN" altLang="en-US" sz="2400" kern="1200" dirty="0">
                          <a:solidFill>
                            <a:schemeClr val="accent2">
                              <a:lumMod val="75000"/>
                            </a:schemeClr>
                          </a:solidFill>
                          <a:effectLst/>
                          <a:latin typeface="+mn-lt"/>
                          <a:ea typeface="+mn-ea"/>
                          <a:cs typeface="+mn-cs"/>
                        </a:rPr>
                        <a:t>应用讨论会议！</a:t>
                      </a:r>
                      <a:endParaRPr lang="en-US" altLang="zh-CN" sz="2400" kern="1200" dirty="0">
                        <a:solidFill>
                          <a:schemeClr val="accent2">
                            <a:lumMod val="7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kern="1200" dirty="0">
                        <a:solidFill>
                          <a:schemeClr val="dk1"/>
                        </a:solidFill>
                        <a:effectLst/>
                        <a:latin typeface="+mn-lt"/>
                        <a:ea typeface="+mn-ea"/>
                        <a:cs typeface="+mn-cs"/>
                      </a:endParaRPr>
                    </a:p>
                    <a:p>
                      <a:pPr>
                        <a:lnSpc>
                          <a:spcPct val="100000"/>
                        </a:lnSpc>
                      </a:pPr>
                      <a:endParaRPr lang="en-US" sz="1800" b="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1"/>
                  </a:ext>
                </a:extLst>
              </a:tr>
              <a:tr h="410080">
                <a:tc>
                  <a:txBody>
                    <a:bodyPr/>
                    <a:lstStyle/>
                    <a:p>
                      <a:endParaRPr lang="en-US" dirty="0"/>
                    </a:p>
                  </a:txBody>
                  <a:tcPr>
                    <a:solidFill>
                      <a:schemeClr val="bg1"/>
                    </a:solidFill>
                  </a:tcPr>
                </a:tc>
                <a:extLst>
                  <a:ext uri="{0D108BD9-81ED-4DB2-BD59-A6C34878D82A}">
                    <a16:rowId xmlns:a16="http://schemas.microsoft.com/office/drawing/2014/main" val="10002"/>
                  </a:ext>
                </a:extLst>
              </a:tr>
              <a:tr h="328476">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7"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A758F505-9A4C-2BFE-1535-AB842049AF82}"/>
              </a:ext>
            </a:extLst>
          </p:cNvPr>
          <p:cNvPicPr>
            <a:picLocks noChangeAspect="1"/>
          </p:cNvPicPr>
          <p:nvPr/>
        </p:nvPicPr>
        <p:blipFill>
          <a:blip r:embed="rId3"/>
          <a:stretch>
            <a:fillRect/>
          </a:stretch>
        </p:blipFill>
        <p:spPr>
          <a:xfrm>
            <a:off x="7013195" y="365060"/>
            <a:ext cx="5174813" cy="2839534"/>
          </a:xfrm>
          <a:prstGeom prst="rect">
            <a:avLst/>
          </a:prstGeom>
        </p:spPr>
      </p:pic>
      <p:pic>
        <p:nvPicPr>
          <p:cNvPr id="4" name="图片 3">
            <a:extLst>
              <a:ext uri="{FF2B5EF4-FFF2-40B4-BE49-F238E27FC236}">
                <a16:creationId xmlns:a16="http://schemas.microsoft.com/office/drawing/2014/main" id="{DFD2379A-7886-1814-D3EE-B9ADAB9B42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9790" y="4392602"/>
            <a:ext cx="1128199" cy="1120737"/>
          </a:xfrm>
          <a:prstGeom prst="rect">
            <a:avLst/>
          </a:prstGeom>
        </p:spPr>
      </p:pic>
      <p:sp>
        <p:nvSpPr>
          <p:cNvPr id="9" name="文本框 8">
            <a:extLst>
              <a:ext uri="{FF2B5EF4-FFF2-40B4-BE49-F238E27FC236}">
                <a16:creationId xmlns:a16="http://schemas.microsoft.com/office/drawing/2014/main" id="{4B944767-DB1B-6C7A-4EF2-C2D388D3EDBF}"/>
              </a:ext>
            </a:extLst>
          </p:cNvPr>
          <p:cNvSpPr txBox="1"/>
          <p:nvPr/>
        </p:nvSpPr>
        <p:spPr>
          <a:xfrm>
            <a:off x="7013195" y="3324001"/>
            <a:ext cx="5170821"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n-lt"/>
                <a:ea typeface="+mn-ea"/>
                <a:cs typeface="+mn-cs"/>
              </a:rPr>
              <a:t>王金磊，副总经理</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effectLst/>
                <a:latin typeface="+mn-lt"/>
                <a:ea typeface="+mn-ea"/>
                <a:cs typeface="+mn-cs"/>
              </a:rPr>
              <a:t>百世登出版集团</a:t>
            </a:r>
            <a:endParaRPr lang="en-US" altLang="zh-CN"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dk1"/>
                </a:solidFill>
              </a:rPr>
              <a:t>北京百世登生物医学科技有限公司</a:t>
            </a:r>
            <a:endParaRPr lang="en-US" altLang="zh-CN"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kern="1200" dirty="0">
              <a:solidFill>
                <a:schemeClr val="dk1"/>
              </a:solidFill>
              <a:effectLst/>
              <a:latin typeface="+mn-lt"/>
              <a:ea typeface="+mn-ea"/>
              <a:cs typeface="+mn-cs"/>
            </a:endParaRPr>
          </a:p>
          <a:p>
            <a:pPr>
              <a:lnSpc>
                <a:spcPct val="100000"/>
              </a:lnSpc>
            </a:pPr>
            <a:endParaRPr lang="en-US" altLang="zh-CN" sz="1800" kern="1200" dirty="0">
              <a:solidFill>
                <a:schemeClr val="dk1"/>
              </a:solidFill>
              <a:effectLst/>
              <a:latin typeface="+mn-lt"/>
              <a:ea typeface="+mn-ea"/>
              <a:cs typeface="+mn-cs"/>
            </a:endParaRPr>
          </a:p>
          <a:p>
            <a:pPr>
              <a:lnSpc>
                <a:spcPct val="100000"/>
              </a:lnSpc>
            </a:pPr>
            <a:endParaRPr lang="en-US" altLang="zh-CN" dirty="0">
              <a:solidFill>
                <a:schemeClr val="dk1"/>
              </a:solidFill>
            </a:endParaRPr>
          </a:p>
          <a:p>
            <a:pPr>
              <a:lnSpc>
                <a:spcPct val="100000"/>
              </a:lnSpc>
            </a:pPr>
            <a:endParaRPr lang="en-US" altLang="zh-CN" sz="1800" kern="1200" dirty="0">
              <a:solidFill>
                <a:schemeClr val="dk1"/>
              </a:solidFill>
              <a:effectLst/>
              <a:latin typeface="+mn-lt"/>
              <a:ea typeface="+mn-ea"/>
              <a:cs typeface="+mn-cs"/>
            </a:endParaRPr>
          </a:p>
          <a:p>
            <a:pPr>
              <a:lnSpc>
                <a:spcPct val="100000"/>
              </a:lnSpc>
            </a:pPr>
            <a:endParaRPr lang="en-US" altLang="zh-CN" dirty="0">
              <a:solidFill>
                <a:schemeClr val="dk1"/>
              </a:solidFill>
            </a:endParaRPr>
          </a:p>
          <a:p>
            <a:pPr>
              <a:lnSpc>
                <a:spcPct val="100000"/>
              </a:lnSpc>
            </a:pPr>
            <a:endParaRPr lang="en-US" altLang="zh-CN" sz="1800" kern="1200" dirty="0">
              <a:solidFill>
                <a:schemeClr val="dk1"/>
              </a:solidFill>
              <a:effectLst/>
              <a:latin typeface="+mn-lt"/>
              <a:ea typeface="+mn-ea"/>
              <a:cs typeface="+mn-cs"/>
            </a:endParaRPr>
          </a:p>
          <a:p>
            <a:pPr>
              <a:lnSpc>
                <a:spcPct val="100000"/>
              </a:lnSpc>
            </a:pPr>
            <a:r>
              <a:rPr lang="zh-CN" altLang="en-US" sz="1800" kern="1200" dirty="0">
                <a:solidFill>
                  <a:schemeClr val="dk1"/>
                </a:solidFill>
                <a:effectLst/>
                <a:latin typeface="+mn-lt"/>
                <a:ea typeface="+mn-ea"/>
                <a:cs typeface="+mn-cs"/>
              </a:rPr>
              <a:t>电话：</a:t>
            </a:r>
            <a:r>
              <a:rPr lang="en-US" altLang="zh-CN" sz="1800" kern="1200" dirty="0">
                <a:solidFill>
                  <a:schemeClr val="dk1"/>
                </a:solidFill>
                <a:effectLst/>
                <a:latin typeface="+mn-lt"/>
                <a:ea typeface="+mn-ea"/>
                <a:cs typeface="+mn-cs"/>
              </a:rPr>
              <a:t>13611267955 </a:t>
            </a:r>
          </a:p>
          <a:p>
            <a:r>
              <a:rPr lang="en-US" altLang="zh-CN" sz="1800" kern="1200" dirty="0">
                <a:solidFill>
                  <a:schemeClr val="dk1"/>
                </a:solidFill>
                <a:effectLst/>
                <a:latin typeface="+mn-lt"/>
                <a:ea typeface="+mn-ea"/>
                <a:cs typeface="+mn-cs"/>
              </a:rPr>
              <a:t>Email: </a:t>
            </a:r>
            <a:r>
              <a:rPr lang="en-US" altLang="zh-CN" sz="1800" kern="1200" dirty="0">
                <a:solidFill>
                  <a:schemeClr val="dk1"/>
                </a:solidFill>
                <a:effectLst/>
                <a:latin typeface="+mn-lt"/>
                <a:ea typeface="+mn-ea"/>
                <a:cs typeface="+mn-cs"/>
                <a:hlinkClick r:id="rId5"/>
              </a:rPr>
              <a:t>j.l.wang@wjgnet.com</a:t>
            </a:r>
            <a:r>
              <a:rPr lang="en-US" altLang="zh-CN" sz="1800" kern="1200" dirty="0">
                <a:solidFill>
                  <a:schemeClr val="dk1"/>
                </a:solidFill>
                <a:effectLst/>
                <a:latin typeface="+mn-lt"/>
                <a:ea typeface="+mn-ea"/>
                <a:cs typeface="+mn-cs"/>
              </a:rPr>
              <a:t>               </a:t>
            </a:r>
            <a:r>
              <a:rPr lang="en-US" altLang="zh-CN" sz="1800" b="0" kern="1200" dirty="0">
                <a:solidFill>
                  <a:schemeClr val="dk1"/>
                </a:solidFill>
                <a:effectLst/>
                <a:latin typeface="+mn-lt"/>
                <a:ea typeface="+mn-ea"/>
                <a:cs typeface="+mn-cs"/>
              </a:rPr>
              <a:t>2022</a:t>
            </a:r>
            <a:r>
              <a:rPr lang="zh-CN" altLang="en-US" sz="1800" b="0" kern="1200" dirty="0">
                <a:solidFill>
                  <a:schemeClr val="dk1"/>
                </a:solidFill>
                <a:effectLst/>
                <a:latin typeface="+mn-lt"/>
                <a:ea typeface="+mn-ea"/>
                <a:cs typeface="+mn-cs"/>
              </a:rPr>
              <a:t>年</a:t>
            </a:r>
            <a:r>
              <a:rPr lang="en-US" altLang="zh-CN" sz="1800" b="0" kern="1200" dirty="0">
                <a:solidFill>
                  <a:schemeClr val="dk1"/>
                </a:solidFill>
                <a:effectLst/>
                <a:latin typeface="+mn-lt"/>
                <a:ea typeface="+mn-ea"/>
                <a:cs typeface="+mn-cs"/>
              </a:rPr>
              <a:t>12</a:t>
            </a:r>
            <a:r>
              <a:rPr lang="zh-CN" altLang="en-US" sz="1800" b="0" kern="1200" dirty="0">
                <a:solidFill>
                  <a:schemeClr val="dk1"/>
                </a:solidFill>
                <a:effectLst/>
                <a:latin typeface="+mn-lt"/>
                <a:ea typeface="+mn-ea"/>
                <a:cs typeface="+mn-cs"/>
              </a:rPr>
              <a:t>月</a:t>
            </a:r>
            <a:r>
              <a:rPr lang="en-US" altLang="zh-CN" sz="1800" b="0" kern="1200" dirty="0">
                <a:solidFill>
                  <a:schemeClr val="dk1"/>
                </a:solidFill>
                <a:effectLst/>
                <a:latin typeface="+mn-lt"/>
                <a:ea typeface="+mn-ea"/>
                <a:cs typeface="+mn-cs"/>
              </a:rPr>
              <a:t>9</a:t>
            </a:r>
            <a:r>
              <a:rPr lang="zh-CN" altLang="en-US" sz="1800" b="0" kern="1200" dirty="0">
                <a:solidFill>
                  <a:schemeClr val="dk1"/>
                </a:solidFill>
                <a:effectLst/>
                <a:latin typeface="+mn-lt"/>
                <a:ea typeface="+mn-ea"/>
                <a:cs typeface="+mn-cs"/>
              </a:rPr>
              <a:t>日</a:t>
            </a:r>
            <a:endParaRPr lang="en-US" altLang="zh-CN" sz="1800" b="0" kern="1200" dirty="0">
              <a:solidFill>
                <a:schemeClr val="dk1"/>
              </a:solidFill>
              <a:effectLst/>
              <a:latin typeface="+mn-lt"/>
              <a:ea typeface="+mn-ea"/>
              <a:cs typeface="+mn-cs"/>
            </a:endParaRPr>
          </a:p>
          <a:p>
            <a:pPr>
              <a:lnSpc>
                <a:spcPct val="100000"/>
              </a:lnSpc>
            </a:pPr>
            <a:endParaRPr lang="en-US" altLang="zh-CN" sz="1800" kern="1200" dirty="0">
              <a:solidFill>
                <a:schemeClr val="dk1"/>
              </a:solidFill>
              <a:effectLst/>
              <a:latin typeface="+mn-lt"/>
              <a:ea typeface="+mn-ea"/>
              <a:cs typeface="+mn-cs"/>
            </a:endParaRPr>
          </a:p>
        </p:txBody>
      </p:sp>
    </p:spTree>
    <p:extLst>
      <p:ext uri="{BB962C8B-B14F-4D97-AF65-F5344CB8AC3E}">
        <p14:creationId xmlns:p14="http://schemas.microsoft.com/office/powerpoint/2010/main" val="183068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3224481"/>
              </p:ext>
            </p:extLst>
          </p:nvPr>
        </p:nvGraphicFramePr>
        <p:xfrm>
          <a:off x="420414" y="367865"/>
          <a:ext cx="6584393" cy="5913120"/>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t>1.4 </a:t>
                      </a:r>
                      <a:r>
                        <a:rPr lang="en-US" altLang="zh-CN" sz="2000" b="1" i="1" dirty="0"/>
                        <a:t>RCA</a:t>
                      </a:r>
                      <a:r>
                        <a:rPr lang="en-US" altLang="zh-CN" sz="2000" b="1" dirty="0"/>
                        <a:t> </a:t>
                      </a:r>
                      <a:r>
                        <a:rPr lang="zh-CN" altLang="en-US" sz="2000" b="1" dirty="0"/>
                        <a:t>检索结果精炼</a:t>
                      </a:r>
                      <a:endParaRPr lang="en-US" altLang="zh-CN" sz="20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t>1.4.1 Download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用户注册并登录后可以将检索结果下载到表格中使用。</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dk1"/>
                          </a:solidFill>
                          <a:latin typeface="+mn-lt"/>
                          <a:ea typeface="+mn-ea"/>
                          <a:cs typeface="+mn-cs"/>
                        </a:rPr>
                        <a:t>1.4.2 Publication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用户可以根据出版时间显示并精炼检索结果。</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dk1"/>
                          </a:solidFill>
                          <a:latin typeface="+mn-lt"/>
                          <a:ea typeface="+mn-ea"/>
                          <a:cs typeface="+mn-cs"/>
                        </a:rPr>
                        <a:t>1.4.3 Ranked By</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用户可以根据文章影响力指数，引用次数对检索结果排序。</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D5AD270C-C72E-0D9E-BC01-C7EB96F6F9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7399" y="365125"/>
            <a:ext cx="4202236" cy="6028336"/>
          </a:xfrm>
          <a:prstGeom prst="rect">
            <a:avLst/>
          </a:prstGeom>
        </p:spPr>
      </p:pic>
    </p:spTree>
    <p:extLst>
      <p:ext uri="{BB962C8B-B14F-4D97-AF65-F5344CB8AC3E}">
        <p14:creationId xmlns:p14="http://schemas.microsoft.com/office/powerpoint/2010/main" val="268880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42649386"/>
              </p:ext>
            </p:extLst>
          </p:nvPr>
        </p:nvGraphicFramePr>
        <p:xfrm>
          <a:off x="420414" y="367865"/>
          <a:ext cx="6584393" cy="588706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dk1"/>
                          </a:solidFill>
                          <a:latin typeface="+mn-lt"/>
                          <a:ea typeface="+mn-ea"/>
                          <a:cs typeface="+mn-cs"/>
                        </a:rPr>
                        <a:t>1.4.4 Results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用户可以根据文献的出版年</a:t>
                      </a:r>
                      <a:r>
                        <a:rPr lang="en-US" altLang="zh-CN" sz="2000" b="0" kern="1200" dirty="0">
                          <a:solidFill>
                            <a:schemeClr val="dk1"/>
                          </a:solidFill>
                          <a:latin typeface="+mn-lt"/>
                          <a:ea typeface="+mn-ea"/>
                          <a:cs typeface="+mn-cs"/>
                        </a:rPr>
                        <a:t>(</a:t>
                      </a:r>
                      <a:r>
                        <a:rPr lang="en-US" altLang="zh-CN" sz="2000" b="0" dirty="0"/>
                        <a:t>Year Published</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，文章类型</a:t>
                      </a:r>
                      <a:r>
                        <a:rPr lang="en-US" altLang="zh-CN" sz="2000" b="0" kern="1200" dirty="0">
                          <a:solidFill>
                            <a:schemeClr val="dk1"/>
                          </a:solidFill>
                          <a:latin typeface="+mn-lt"/>
                          <a:ea typeface="+mn-ea"/>
                          <a:cs typeface="+mn-cs"/>
                        </a:rPr>
                        <a:t>(</a:t>
                      </a:r>
                      <a:r>
                        <a:rPr lang="en-US" altLang="zh-CN" sz="2000" b="0" dirty="0"/>
                        <a:t>Article Type</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，来源期刊</a:t>
                      </a:r>
                      <a:r>
                        <a:rPr lang="en-US" altLang="zh-CN" sz="2000" b="0" kern="1200" dirty="0">
                          <a:solidFill>
                            <a:schemeClr val="dk1"/>
                          </a:solidFill>
                          <a:latin typeface="+mn-lt"/>
                          <a:ea typeface="+mn-ea"/>
                          <a:cs typeface="+mn-cs"/>
                        </a:rPr>
                        <a:t>(</a:t>
                      </a:r>
                      <a:r>
                        <a:rPr lang="en-US" altLang="zh-CN" sz="2000" b="0" dirty="0"/>
                        <a:t>Publication Title</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，学科分类</a:t>
                      </a:r>
                      <a:r>
                        <a:rPr lang="en-US" altLang="zh-CN" sz="2000" b="0" kern="1200" dirty="0">
                          <a:solidFill>
                            <a:schemeClr val="dk1"/>
                          </a:solidFill>
                          <a:latin typeface="+mn-lt"/>
                          <a:ea typeface="+mn-ea"/>
                          <a:cs typeface="+mn-cs"/>
                        </a:rPr>
                        <a:t>(Category )</a:t>
                      </a:r>
                      <a:r>
                        <a:rPr lang="zh-CN" altLang="en-US" sz="2000" b="0" kern="1200" dirty="0">
                          <a:solidFill>
                            <a:schemeClr val="dk1"/>
                          </a:solidFill>
                          <a:latin typeface="+mn-lt"/>
                          <a:ea typeface="+mn-ea"/>
                          <a:cs typeface="+mn-cs"/>
                        </a:rPr>
                        <a:t>对检索结果进行图形化的分析。</a:t>
                      </a: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306CD620-7274-3AFC-E271-21DADA64CD55}"/>
              </a:ext>
            </a:extLst>
          </p:cNvPr>
          <p:cNvPicPr>
            <a:picLocks noChangeAspect="1"/>
          </p:cNvPicPr>
          <p:nvPr/>
        </p:nvPicPr>
        <p:blipFill>
          <a:blip r:embed="rId3"/>
          <a:stretch>
            <a:fillRect/>
          </a:stretch>
        </p:blipFill>
        <p:spPr>
          <a:xfrm>
            <a:off x="7004807" y="365124"/>
            <a:ext cx="5073850" cy="4260215"/>
          </a:xfrm>
          <a:prstGeom prst="rect">
            <a:avLst/>
          </a:prstGeom>
        </p:spPr>
      </p:pic>
    </p:spTree>
    <p:extLst>
      <p:ext uri="{BB962C8B-B14F-4D97-AF65-F5344CB8AC3E}">
        <p14:creationId xmlns:p14="http://schemas.microsoft.com/office/powerpoint/2010/main" val="347664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99939943"/>
              </p:ext>
            </p:extLst>
          </p:nvPr>
        </p:nvGraphicFramePr>
        <p:xfrm>
          <a:off x="420414" y="367865"/>
          <a:ext cx="6584393" cy="588706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dk1"/>
                          </a:solidFill>
                          <a:latin typeface="+mn-lt"/>
                          <a:ea typeface="+mn-ea"/>
                          <a:cs typeface="+mn-cs"/>
                        </a:rPr>
                        <a:t>1.4.4 Year Published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用户可以根据文献的出版年</a:t>
                      </a:r>
                      <a:r>
                        <a:rPr lang="en-US" altLang="zh-CN" sz="2000" b="0" kern="1200" dirty="0">
                          <a:solidFill>
                            <a:schemeClr val="dk1"/>
                          </a:solidFill>
                          <a:latin typeface="+mn-lt"/>
                          <a:ea typeface="+mn-ea"/>
                          <a:cs typeface="+mn-cs"/>
                        </a:rPr>
                        <a:t>(</a:t>
                      </a:r>
                      <a:r>
                        <a:rPr lang="en-US" altLang="zh-CN" sz="2000" b="0" dirty="0"/>
                        <a:t>Year Published</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，对检索结果精炼，同时可以进行图形化分析</a:t>
                      </a:r>
                      <a:r>
                        <a:rPr lang="en-US" altLang="zh-CN" sz="2000" b="0" kern="1200" dirty="0">
                          <a:solidFill>
                            <a:schemeClr val="dk1"/>
                          </a:solidFill>
                          <a:latin typeface="+mn-lt"/>
                          <a:ea typeface="+mn-ea"/>
                          <a:cs typeface="+mn-cs"/>
                        </a:rPr>
                        <a:t>(Show Chart)</a:t>
                      </a:r>
                      <a:r>
                        <a:rPr lang="zh-CN" altLang="en-US" sz="2000" b="0" kern="1200" dirty="0">
                          <a:solidFill>
                            <a:schemeClr val="dk1"/>
                          </a:solidFill>
                          <a:latin typeface="+mn-lt"/>
                          <a:ea typeface="+mn-ea"/>
                          <a:cs typeface="+mn-cs"/>
                        </a:rPr>
                        <a:t>。</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hlinkClick r:id="rId3"/>
            <a:extLst>
              <a:ext uri="{FF2B5EF4-FFF2-40B4-BE49-F238E27FC236}">
                <a16:creationId xmlns:a16="http://schemas.microsoft.com/office/drawing/2014/main" id="{A837F23B-5F29-21BF-D622-CD071F504AC1}"/>
              </a:ext>
            </a:extLst>
          </p:cNvPr>
          <p:cNvPicPr>
            <a:picLocks noChangeAspect="1"/>
          </p:cNvPicPr>
          <p:nvPr/>
        </p:nvPicPr>
        <p:blipFill>
          <a:blip r:embed="rId4"/>
          <a:stretch>
            <a:fillRect/>
          </a:stretch>
        </p:blipFill>
        <p:spPr>
          <a:xfrm>
            <a:off x="7004807" y="365125"/>
            <a:ext cx="4987942" cy="3272470"/>
          </a:xfrm>
          <a:prstGeom prst="rect">
            <a:avLst/>
          </a:prstGeom>
        </p:spPr>
      </p:pic>
      <p:pic>
        <p:nvPicPr>
          <p:cNvPr id="8" name="图片 7">
            <a:extLst>
              <a:ext uri="{FF2B5EF4-FFF2-40B4-BE49-F238E27FC236}">
                <a16:creationId xmlns:a16="http://schemas.microsoft.com/office/drawing/2014/main" id="{04EAC874-6260-BEA5-95B1-15970870651E}"/>
              </a:ext>
            </a:extLst>
          </p:cNvPr>
          <p:cNvPicPr>
            <a:picLocks noChangeAspect="1"/>
          </p:cNvPicPr>
          <p:nvPr/>
        </p:nvPicPr>
        <p:blipFill>
          <a:blip r:embed="rId5"/>
          <a:stretch>
            <a:fillRect/>
          </a:stretch>
        </p:blipFill>
        <p:spPr>
          <a:xfrm>
            <a:off x="7004943" y="3695792"/>
            <a:ext cx="4987806" cy="2511425"/>
          </a:xfrm>
          <a:prstGeom prst="rect">
            <a:avLst/>
          </a:prstGeom>
        </p:spPr>
      </p:pic>
    </p:spTree>
    <p:extLst>
      <p:ext uri="{BB962C8B-B14F-4D97-AF65-F5344CB8AC3E}">
        <p14:creationId xmlns:p14="http://schemas.microsoft.com/office/powerpoint/2010/main" val="1507034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95910654"/>
              </p:ext>
            </p:extLst>
          </p:nvPr>
        </p:nvGraphicFramePr>
        <p:xfrm>
          <a:off x="420414" y="367865"/>
          <a:ext cx="6584393" cy="588706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dk1"/>
                          </a:solidFill>
                          <a:latin typeface="+mn-lt"/>
                          <a:ea typeface="+mn-ea"/>
                          <a:cs typeface="+mn-cs"/>
                        </a:rPr>
                        <a:t>1.4.5 Article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用户可以根据文献的文章类型 </a:t>
                      </a:r>
                      <a:r>
                        <a:rPr lang="en-US" altLang="zh-CN" sz="2000" b="0" kern="1200" dirty="0">
                          <a:solidFill>
                            <a:schemeClr val="dk1"/>
                          </a:solidFill>
                          <a:latin typeface="+mn-lt"/>
                          <a:ea typeface="+mn-ea"/>
                          <a:cs typeface="+mn-cs"/>
                        </a:rPr>
                        <a:t>(</a:t>
                      </a:r>
                      <a:r>
                        <a:rPr lang="en-US" altLang="zh-CN" sz="2000" b="0" dirty="0"/>
                        <a:t>Article Type</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，对检索结果精炼，同时可以进行图形化分析</a:t>
                      </a:r>
                      <a:r>
                        <a:rPr lang="en-US" altLang="zh-CN" sz="2000" b="0" kern="1200" dirty="0">
                          <a:solidFill>
                            <a:schemeClr val="dk1"/>
                          </a:solidFill>
                          <a:latin typeface="+mn-lt"/>
                          <a:ea typeface="+mn-ea"/>
                          <a:cs typeface="+mn-cs"/>
                        </a:rPr>
                        <a:t>(Show Chart)</a:t>
                      </a:r>
                      <a:r>
                        <a:rPr lang="zh-CN" altLang="en-US" sz="2000" b="0" kern="1200" dirty="0">
                          <a:solidFill>
                            <a:schemeClr val="dk1"/>
                          </a:solidFill>
                          <a:latin typeface="+mn-lt"/>
                          <a:ea typeface="+mn-ea"/>
                          <a:cs typeface="+mn-cs"/>
                        </a:rPr>
                        <a:t>。</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hlinkClick r:id="rId3"/>
            <a:extLst>
              <a:ext uri="{FF2B5EF4-FFF2-40B4-BE49-F238E27FC236}">
                <a16:creationId xmlns:a16="http://schemas.microsoft.com/office/drawing/2014/main" id="{B53D8719-9948-EB38-9D8B-142E2B86217D}"/>
              </a:ext>
            </a:extLst>
          </p:cNvPr>
          <p:cNvPicPr>
            <a:picLocks noChangeAspect="1"/>
          </p:cNvPicPr>
          <p:nvPr/>
        </p:nvPicPr>
        <p:blipFill>
          <a:blip r:embed="rId4"/>
          <a:stretch>
            <a:fillRect/>
          </a:stretch>
        </p:blipFill>
        <p:spPr>
          <a:xfrm>
            <a:off x="7022621" y="365124"/>
            <a:ext cx="5049415" cy="2906581"/>
          </a:xfrm>
          <a:prstGeom prst="rect">
            <a:avLst/>
          </a:prstGeom>
        </p:spPr>
      </p:pic>
      <p:pic>
        <p:nvPicPr>
          <p:cNvPr id="9" name="图片 8">
            <a:extLst>
              <a:ext uri="{FF2B5EF4-FFF2-40B4-BE49-F238E27FC236}">
                <a16:creationId xmlns:a16="http://schemas.microsoft.com/office/drawing/2014/main" id="{3F4F24AB-AA20-ED89-12F7-982E10895D25}"/>
              </a:ext>
            </a:extLst>
          </p:cNvPr>
          <p:cNvPicPr>
            <a:picLocks noChangeAspect="1"/>
          </p:cNvPicPr>
          <p:nvPr/>
        </p:nvPicPr>
        <p:blipFill>
          <a:blip r:embed="rId5"/>
          <a:stretch>
            <a:fillRect/>
          </a:stretch>
        </p:blipFill>
        <p:spPr>
          <a:xfrm flipV="1">
            <a:off x="7022621" y="3586296"/>
            <a:ext cx="5049415" cy="2521071"/>
          </a:xfrm>
          <a:prstGeom prst="rect">
            <a:avLst/>
          </a:prstGeom>
        </p:spPr>
      </p:pic>
    </p:spTree>
    <p:extLst>
      <p:ext uri="{BB962C8B-B14F-4D97-AF65-F5344CB8AC3E}">
        <p14:creationId xmlns:p14="http://schemas.microsoft.com/office/powerpoint/2010/main" val="203311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80012342"/>
              </p:ext>
            </p:extLst>
          </p:nvPr>
        </p:nvGraphicFramePr>
        <p:xfrm>
          <a:off x="420414" y="367865"/>
          <a:ext cx="6584393" cy="5913120"/>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694123">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4084646">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dk1"/>
                          </a:solidFill>
                          <a:latin typeface="+mn-lt"/>
                          <a:ea typeface="+mn-ea"/>
                          <a:cs typeface="+mn-cs"/>
                        </a:rPr>
                        <a:t>1.4.6 Article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用户可以根据文献的数据库收录</a:t>
                      </a:r>
                      <a:r>
                        <a:rPr lang="en-US" altLang="zh-CN" sz="2000" b="0" kern="1200" dirty="0">
                          <a:solidFill>
                            <a:schemeClr val="dk1"/>
                          </a:solidFill>
                          <a:latin typeface="+mn-lt"/>
                          <a:ea typeface="+mn-ea"/>
                          <a:cs typeface="+mn-cs"/>
                        </a:rPr>
                        <a:t>(</a:t>
                      </a:r>
                      <a:r>
                        <a:rPr lang="en-US" altLang="zh-CN" sz="2000" b="0" dirty="0"/>
                        <a:t>PubMed</a:t>
                      </a:r>
                      <a:r>
                        <a:rPr lang="zh-CN" altLang="en-US" sz="2000" b="0" dirty="0"/>
                        <a:t>，</a:t>
                      </a:r>
                      <a:r>
                        <a:rPr lang="en-US" altLang="zh-CN" sz="2000" b="0" i="1" dirty="0"/>
                        <a:t>RCA</a:t>
                      </a:r>
                      <a:r>
                        <a:rPr lang="zh-CN" altLang="en-US" sz="2000" b="0" dirty="0"/>
                        <a:t>， </a:t>
                      </a:r>
                      <a:r>
                        <a:rPr lang="en-US" altLang="zh-CN" sz="2000" b="0" dirty="0"/>
                        <a:t>SCIE</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，对检索结果精炼。</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kern="1200" dirty="0">
                          <a:solidFill>
                            <a:schemeClr val="dk1"/>
                          </a:solidFill>
                          <a:latin typeface="+mn-lt"/>
                          <a:ea typeface="+mn-ea"/>
                          <a:cs typeface="+mn-cs"/>
                        </a:rPr>
                        <a:t>1.4.7 First Author, Publication Titles, Category</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b="0" kern="1200" dirty="0">
                          <a:solidFill>
                            <a:schemeClr val="dk1"/>
                          </a:solidFill>
                          <a:latin typeface="+mn-lt"/>
                          <a:ea typeface="+mn-ea"/>
                          <a:cs typeface="+mn-cs"/>
                        </a:rPr>
                        <a:t>用户可以根据文献的第一作者</a:t>
                      </a:r>
                      <a:r>
                        <a:rPr lang="en-US" altLang="zh-CN" sz="2000" b="0" kern="1200" dirty="0">
                          <a:solidFill>
                            <a:schemeClr val="dk1"/>
                          </a:solidFill>
                          <a:latin typeface="+mn-lt"/>
                          <a:ea typeface="+mn-ea"/>
                          <a:cs typeface="+mn-cs"/>
                        </a:rPr>
                        <a:t>(Frist Author)</a:t>
                      </a:r>
                      <a:r>
                        <a:rPr lang="zh-CN" altLang="en-US" sz="2000" b="0" kern="1200" dirty="0">
                          <a:solidFill>
                            <a:schemeClr val="dk1"/>
                          </a:solidFill>
                          <a:latin typeface="+mn-lt"/>
                          <a:ea typeface="+mn-ea"/>
                          <a:cs typeface="+mn-cs"/>
                        </a:rPr>
                        <a:t>，来源期刊</a:t>
                      </a:r>
                      <a:r>
                        <a:rPr lang="en-US" altLang="zh-CN" sz="2000" b="0" kern="1200" dirty="0">
                          <a:solidFill>
                            <a:schemeClr val="dk1"/>
                          </a:solidFill>
                          <a:latin typeface="+mn-lt"/>
                          <a:ea typeface="+mn-ea"/>
                          <a:cs typeface="+mn-cs"/>
                        </a:rPr>
                        <a:t>(</a:t>
                      </a:r>
                      <a:r>
                        <a:rPr lang="en-US" altLang="zh-CN" sz="2000" b="0" dirty="0"/>
                        <a:t>Publication Title</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，学科分类</a:t>
                      </a:r>
                      <a:r>
                        <a:rPr lang="en-US" altLang="zh-CN" sz="2000" b="0" kern="1200" dirty="0">
                          <a:solidFill>
                            <a:schemeClr val="dk1"/>
                          </a:solidFill>
                          <a:latin typeface="+mn-lt"/>
                          <a:ea typeface="+mn-ea"/>
                          <a:cs typeface="+mn-cs"/>
                        </a:rPr>
                        <a:t>(Category) </a:t>
                      </a:r>
                      <a:r>
                        <a:rPr lang="zh-CN" altLang="en-US" sz="2000" b="0" kern="1200" dirty="0">
                          <a:solidFill>
                            <a:schemeClr val="dk1"/>
                          </a:solidFill>
                          <a:latin typeface="+mn-lt"/>
                          <a:ea typeface="+mn-ea"/>
                          <a:cs typeface="+mn-cs"/>
                        </a:rPr>
                        <a:t>，对检索结果精炼。另外，用户可以通过点击</a:t>
                      </a:r>
                      <a:r>
                        <a:rPr lang="en-US" altLang="zh-CN" sz="2000" b="0" kern="1200" dirty="0">
                          <a:solidFill>
                            <a:schemeClr val="dk1"/>
                          </a:solidFill>
                          <a:latin typeface="+mn-lt"/>
                          <a:ea typeface="+mn-ea"/>
                          <a:cs typeface="+mn-cs"/>
                        </a:rPr>
                        <a:t>Show more </a:t>
                      </a:r>
                      <a:r>
                        <a:rPr lang="zh-CN" altLang="en-US" sz="2000" b="0" kern="1200" dirty="0">
                          <a:solidFill>
                            <a:schemeClr val="dk1"/>
                          </a:solidFill>
                          <a:latin typeface="+mn-lt"/>
                          <a:ea typeface="+mn-ea"/>
                          <a:cs typeface="+mn-cs"/>
                        </a:rPr>
                        <a:t>显示所有项目的列表，并进行图形化分析</a:t>
                      </a:r>
                      <a:r>
                        <a:rPr lang="en-US" altLang="zh-CN" sz="2000" b="0" kern="1200" dirty="0">
                          <a:solidFill>
                            <a:schemeClr val="dk1"/>
                          </a:solidFill>
                          <a:latin typeface="+mn-lt"/>
                          <a:ea typeface="+mn-ea"/>
                          <a:cs typeface="+mn-cs"/>
                        </a:rPr>
                        <a:t>(Show Chart)</a:t>
                      </a:r>
                      <a:r>
                        <a:rPr lang="zh-CN" altLang="en-US" sz="2000" b="0" kern="1200" dirty="0">
                          <a:solidFill>
                            <a:schemeClr val="dk1"/>
                          </a:solidFill>
                          <a:latin typeface="+mn-lt"/>
                          <a:ea typeface="+mn-ea"/>
                          <a:cs typeface="+mn-cs"/>
                        </a:rPr>
                        <a:t>。</a:t>
                      </a: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47061">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20364">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4E0BDC6C-7A9E-017F-ABCB-E74FEE3BD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047" y="365125"/>
            <a:ext cx="4416939" cy="5448935"/>
          </a:xfrm>
          <a:prstGeom prst="rect">
            <a:avLst/>
          </a:prstGeom>
        </p:spPr>
      </p:pic>
    </p:spTree>
    <p:extLst>
      <p:ext uri="{BB962C8B-B14F-4D97-AF65-F5344CB8AC3E}">
        <p14:creationId xmlns:p14="http://schemas.microsoft.com/office/powerpoint/2010/main" val="680080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96159172"/>
              </p:ext>
            </p:extLst>
          </p:nvPr>
        </p:nvGraphicFramePr>
        <p:xfrm>
          <a:off x="420414" y="367865"/>
          <a:ext cx="6584393" cy="5850237"/>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2</a:t>
                      </a:r>
                      <a:r>
                        <a:rPr lang="en-US" sz="2800" i="1" dirty="0">
                          <a:solidFill>
                            <a:schemeClr val="tx1"/>
                          </a:solidFill>
                        </a:rPr>
                        <a:t> RCA </a:t>
                      </a:r>
                      <a:r>
                        <a:rPr lang="zh-CN" altLang="en-US" sz="2800" i="0" dirty="0">
                          <a:solidFill>
                            <a:schemeClr val="tx1"/>
                          </a:solidFill>
                        </a:rPr>
                        <a:t>学科分类</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kern="1200" dirty="0">
                          <a:solidFill>
                            <a:schemeClr val="dk1"/>
                          </a:solidFill>
                          <a:latin typeface="+mn-lt"/>
                          <a:ea typeface="+mn-ea"/>
                          <a:cs typeface="+mn-cs"/>
                        </a:rPr>
                        <a:t>通过</a:t>
                      </a:r>
                      <a:r>
                        <a:rPr lang="en-US" altLang="zh-CN" sz="2000" b="0" i="1" kern="1200" dirty="0">
                          <a:solidFill>
                            <a:schemeClr val="dk1"/>
                          </a:solidFill>
                          <a:latin typeface="+mn-lt"/>
                          <a:ea typeface="+mn-ea"/>
                          <a:cs typeface="+mn-cs"/>
                        </a:rPr>
                        <a:t>RCA </a:t>
                      </a:r>
                      <a:r>
                        <a:rPr lang="zh-CN" altLang="en-US" sz="2000" b="0" kern="1200" dirty="0">
                          <a:solidFill>
                            <a:schemeClr val="dk1"/>
                          </a:solidFill>
                          <a:latin typeface="+mn-lt"/>
                          <a:ea typeface="+mn-ea"/>
                          <a:cs typeface="+mn-cs"/>
                        </a:rPr>
                        <a:t>的</a:t>
                      </a:r>
                      <a:r>
                        <a:rPr lang="en-US" altLang="zh-CN" sz="2000" b="0" kern="1200" dirty="0">
                          <a:solidFill>
                            <a:schemeClr val="dk1"/>
                          </a:solidFill>
                          <a:latin typeface="+mn-lt"/>
                          <a:ea typeface="+mn-ea"/>
                          <a:cs typeface="+mn-cs"/>
                        </a:rPr>
                        <a:t>Find a Category</a:t>
                      </a:r>
                      <a:r>
                        <a:rPr lang="zh-CN" altLang="en-US" sz="2000" b="0" kern="1200" dirty="0">
                          <a:solidFill>
                            <a:schemeClr val="dk1"/>
                          </a:solidFill>
                          <a:latin typeface="+mn-lt"/>
                          <a:ea typeface="+mn-ea"/>
                          <a:cs typeface="+mn-cs"/>
                        </a:rPr>
                        <a:t>链接，可以根据学科分类检索对应学科分类所有</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收录的文献。</a:t>
                      </a: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kern="1200" dirty="0">
                          <a:solidFill>
                            <a:schemeClr val="dk1"/>
                          </a:solidFill>
                          <a:latin typeface="+mn-lt"/>
                          <a:ea typeface="+mn-ea"/>
                          <a:cs typeface="+mn-cs"/>
                        </a:rPr>
                        <a:t>通过点击学科分类</a:t>
                      </a:r>
                      <a:r>
                        <a:rPr lang="en-US" altLang="zh-CN" sz="2000" b="0" kern="1200" dirty="0">
                          <a:solidFill>
                            <a:schemeClr val="dk1"/>
                          </a:solidFill>
                          <a:latin typeface="+mn-lt"/>
                          <a:ea typeface="+mn-ea"/>
                          <a:cs typeface="+mn-cs"/>
                        </a:rPr>
                        <a:t>(Category)</a:t>
                      </a:r>
                      <a:r>
                        <a:rPr lang="zh-CN" altLang="en-US" sz="2000" b="0" kern="1200" dirty="0">
                          <a:solidFill>
                            <a:schemeClr val="dk1"/>
                          </a:solidFill>
                          <a:latin typeface="+mn-lt"/>
                          <a:ea typeface="+mn-ea"/>
                          <a:cs typeface="+mn-cs"/>
                        </a:rPr>
                        <a:t>名称，文章数量</a:t>
                      </a:r>
                      <a:r>
                        <a:rPr lang="en-US" altLang="zh-CN" sz="2000" b="0" kern="1200" dirty="0">
                          <a:solidFill>
                            <a:schemeClr val="dk1"/>
                          </a:solidFill>
                          <a:latin typeface="+mn-lt"/>
                          <a:ea typeface="+mn-ea"/>
                          <a:cs typeface="+mn-cs"/>
                        </a:rPr>
                        <a:t>(Total Articles)</a:t>
                      </a:r>
                      <a:r>
                        <a:rPr lang="zh-CN" altLang="en-US" sz="2000" b="0" kern="1200" dirty="0">
                          <a:solidFill>
                            <a:schemeClr val="dk1"/>
                          </a:solidFill>
                          <a:latin typeface="+mn-lt"/>
                          <a:ea typeface="+mn-ea"/>
                          <a:cs typeface="+mn-cs"/>
                        </a:rPr>
                        <a:t>，可以显示对应学科分类在</a:t>
                      </a:r>
                      <a:r>
                        <a:rPr lang="en-US" altLang="zh-CN" sz="2000" b="0"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中所有的文献，并可对所选文献进行检索和精炼。如：</a:t>
                      </a:r>
                      <a:r>
                        <a:rPr lang="en-US" altLang="zh-CN" sz="2000" b="0" kern="1200" dirty="0">
                          <a:solidFill>
                            <a:schemeClr val="dk1"/>
                          </a:solidFill>
                          <a:latin typeface="+mn-lt"/>
                          <a:ea typeface="+mn-ea"/>
                          <a:cs typeface="+mn-cs"/>
                        </a:rPr>
                        <a:t>Gastroenterology &amp; Hepatology</a:t>
                      </a:r>
                      <a:r>
                        <a:rPr lang="zh-CN" altLang="en-US" sz="2000" b="0" kern="1200" dirty="0">
                          <a:solidFill>
                            <a:schemeClr val="dk1"/>
                          </a:solidFill>
                          <a:latin typeface="+mn-lt"/>
                          <a:ea typeface="+mn-ea"/>
                          <a:cs typeface="+mn-cs"/>
                        </a:rPr>
                        <a:t>学科，</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共计收录</a:t>
                      </a:r>
                      <a:r>
                        <a:rPr lang="en-US" altLang="zh-CN" sz="2000" b="0" kern="1200" dirty="0">
                          <a:solidFill>
                            <a:schemeClr val="dk1"/>
                          </a:solidFill>
                          <a:latin typeface="+mn-lt"/>
                          <a:ea typeface="+mn-ea"/>
                          <a:cs typeface="+mn-cs"/>
                        </a:rPr>
                        <a:t>232481 </a:t>
                      </a:r>
                      <a:r>
                        <a:rPr lang="zh-CN" altLang="en-US" sz="2000" b="0" kern="1200" dirty="0">
                          <a:solidFill>
                            <a:schemeClr val="dk1"/>
                          </a:solidFill>
                          <a:latin typeface="+mn-lt"/>
                          <a:ea typeface="+mn-ea"/>
                          <a:cs typeface="+mn-cs"/>
                        </a:rPr>
                        <a:t>文献。</a:t>
                      </a: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kern="1200" dirty="0">
                          <a:solidFill>
                            <a:schemeClr val="dk1"/>
                          </a:solidFill>
                          <a:latin typeface="+mn-lt"/>
                          <a:ea typeface="+mn-ea"/>
                          <a:cs typeface="+mn-cs"/>
                        </a:rPr>
                        <a:t>通过点击学科分类涉及的</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期刊数量</a:t>
                      </a:r>
                      <a:r>
                        <a:rPr lang="en-US" altLang="zh-CN" sz="2000" b="0" kern="1200" dirty="0">
                          <a:solidFill>
                            <a:schemeClr val="dk1"/>
                          </a:solidFill>
                          <a:latin typeface="+mn-lt"/>
                          <a:ea typeface="+mn-ea"/>
                          <a:cs typeface="+mn-cs"/>
                        </a:rPr>
                        <a:t>(Total Journals)</a:t>
                      </a:r>
                      <a:r>
                        <a:rPr lang="zh-CN" altLang="en-US" sz="2000" b="0" kern="1200" dirty="0">
                          <a:solidFill>
                            <a:schemeClr val="dk1"/>
                          </a:solidFill>
                          <a:latin typeface="+mn-lt"/>
                          <a:ea typeface="+mn-ea"/>
                          <a:cs typeface="+mn-cs"/>
                        </a:rPr>
                        <a:t>，显示对应学科分类的</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期刊列表。</a:t>
                      </a: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hlinkClick r:id="rId3"/>
            <a:extLst>
              <a:ext uri="{FF2B5EF4-FFF2-40B4-BE49-F238E27FC236}">
                <a16:creationId xmlns:a16="http://schemas.microsoft.com/office/drawing/2014/main" id="{10B5F055-84DE-0BF1-A584-2EA2E3AC8CCA}"/>
              </a:ext>
            </a:extLst>
          </p:cNvPr>
          <p:cNvPicPr>
            <a:picLocks noChangeAspect="1"/>
          </p:cNvPicPr>
          <p:nvPr/>
        </p:nvPicPr>
        <p:blipFill>
          <a:blip r:embed="rId4"/>
          <a:stretch>
            <a:fillRect/>
          </a:stretch>
        </p:blipFill>
        <p:spPr>
          <a:xfrm>
            <a:off x="7003939" y="365125"/>
            <a:ext cx="4888039" cy="2911475"/>
          </a:xfrm>
          <a:prstGeom prst="rect">
            <a:avLst/>
          </a:prstGeom>
        </p:spPr>
      </p:pic>
      <p:pic>
        <p:nvPicPr>
          <p:cNvPr id="7" name="图片 6">
            <a:hlinkClick r:id="rId5"/>
            <a:extLst>
              <a:ext uri="{FF2B5EF4-FFF2-40B4-BE49-F238E27FC236}">
                <a16:creationId xmlns:a16="http://schemas.microsoft.com/office/drawing/2014/main" id="{512D826B-7AF3-24CA-BB23-C682C8CC45C8}"/>
              </a:ext>
            </a:extLst>
          </p:cNvPr>
          <p:cNvPicPr>
            <a:picLocks noChangeAspect="1"/>
          </p:cNvPicPr>
          <p:nvPr/>
        </p:nvPicPr>
        <p:blipFill>
          <a:blip r:embed="rId6"/>
          <a:stretch>
            <a:fillRect/>
          </a:stretch>
        </p:blipFill>
        <p:spPr>
          <a:xfrm>
            <a:off x="7102373" y="3364585"/>
            <a:ext cx="4789605" cy="3032760"/>
          </a:xfrm>
          <a:prstGeom prst="rect">
            <a:avLst/>
          </a:prstGeom>
        </p:spPr>
      </p:pic>
    </p:spTree>
    <p:extLst>
      <p:ext uri="{BB962C8B-B14F-4D97-AF65-F5344CB8AC3E}">
        <p14:creationId xmlns:p14="http://schemas.microsoft.com/office/powerpoint/2010/main" val="404663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5445957"/>
              </p:ext>
            </p:extLst>
          </p:nvPr>
        </p:nvGraphicFramePr>
        <p:xfrm>
          <a:off x="420414" y="367865"/>
          <a:ext cx="6584393" cy="5850237"/>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3</a:t>
                      </a:r>
                      <a:r>
                        <a:rPr lang="en-US" sz="2800" i="1" dirty="0">
                          <a:solidFill>
                            <a:schemeClr val="tx1"/>
                          </a:solidFill>
                        </a:rPr>
                        <a:t> RCA </a:t>
                      </a:r>
                      <a:r>
                        <a:rPr lang="zh-CN" altLang="en-US" sz="2800" i="0" dirty="0">
                          <a:solidFill>
                            <a:schemeClr val="tx1"/>
                          </a:solidFill>
                        </a:rPr>
                        <a:t>期刊列表</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期刊列表</a:t>
                      </a:r>
                      <a:r>
                        <a:rPr lang="en-US" altLang="zh-CN" sz="2000" b="0" kern="1200" dirty="0">
                          <a:solidFill>
                            <a:schemeClr val="dk1"/>
                          </a:solidFill>
                          <a:latin typeface="+mn-lt"/>
                          <a:ea typeface="+mn-ea"/>
                          <a:cs typeface="+mn-cs"/>
                        </a:rPr>
                        <a:t>(Find a Journal)</a:t>
                      </a:r>
                      <a:r>
                        <a:rPr lang="zh-CN" altLang="en-US" sz="2000" b="0" kern="1200" dirty="0">
                          <a:solidFill>
                            <a:schemeClr val="dk1"/>
                          </a:solidFill>
                          <a:latin typeface="+mn-lt"/>
                          <a:ea typeface="+mn-ea"/>
                          <a:cs typeface="+mn-cs"/>
                        </a:rPr>
                        <a:t>，目前共计收录</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期刊</a:t>
                      </a:r>
                      <a:r>
                        <a:rPr lang="en-US" altLang="zh-CN" sz="2000" b="0" kern="1200" dirty="0">
                          <a:solidFill>
                            <a:schemeClr val="dk1"/>
                          </a:solidFill>
                          <a:latin typeface="+mn-lt"/>
                          <a:ea typeface="+mn-ea"/>
                          <a:cs typeface="+mn-cs"/>
                        </a:rPr>
                        <a:t>13422</a:t>
                      </a:r>
                      <a:r>
                        <a:rPr lang="zh-CN" altLang="en-US" sz="2000" b="0" kern="1200" dirty="0">
                          <a:solidFill>
                            <a:schemeClr val="dk1"/>
                          </a:solidFill>
                          <a:latin typeface="+mn-lt"/>
                          <a:ea typeface="+mn-ea"/>
                          <a:cs typeface="+mn-cs"/>
                        </a:rPr>
                        <a:t>本。用户可以选择学科分类来检索期刊，如</a:t>
                      </a:r>
                      <a:r>
                        <a:rPr lang="en-US" altLang="zh-CN" sz="2000" b="0" kern="1200" dirty="0">
                          <a:solidFill>
                            <a:schemeClr val="dk1"/>
                          </a:solidFill>
                          <a:latin typeface="+mn-lt"/>
                          <a:ea typeface="+mn-ea"/>
                          <a:cs typeface="+mn-cs"/>
                        </a:rPr>
                        <a:t>Gastroenterology &amp; Hepatology</a:t>
                      </a:r>
                      <a:r>
                        <a:rPr lang="zh-CN" altLang="en-US" sz="2000" b="0" kern="1200" dirty="0">
                          <a:solidFill>
                            <a:schemeClr val="dk1"/>
                          </a:solidFill>
                          <a:latin typeface="+mn-lt"/>
                          <a:ea typeface="+mn-ea"/>
                          <a:cs typeface="+mn-cs"/>
                        </a:rPr>
                        <a:t>，收录了</a:t>
                      </a:r>
                      <a:r>
                        <a:rPr lang="en-US" altLang="zh-CN" sz="2000" b="0" kern="1200" dirty="0">
                          <a:solidFill>
                            <a:schemeClr val="dk1"/>
                          </a:solidFill>
                          <a:latin typeface="+mn-lt"/>
                          <a:ea typeface="+mn-ea"/>
                          <a:cs typeface="+mn-cs"/>
                        </a:rPr>
                        <a:t>105</a:t>
                      </a:r>
                      <a:r>
                        <a:rPr lang="zh-CN" altLang="en-US" sz="2000" b="0" kern="1200" dirty="0">
                          <a:solidFill>
                            <a:schemeClr val="dk1"/>
                          </a:solidFill>
                          <a:latin typeface="+mn-lt"/>
                          <a:ea typeface="+mn-ea"/>
                          <a:cs typeface="+mn-cs"/>
                        </a:rPr>
                        <a:t>本期刊。</a:t>
                      </a: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kern="1200" dirty="0">
                          <a:solidFill>
                            <a:schemeClr val="dk1"/>
                          </a:solidFill>
                          <a:latin typeface="+mn-lt"/>
                          <a:ea typeface="+mn-ea"/>
                          <a:cs typeface="+mn-cs"/>
                        </a:rPr>
                        <a:t>期刊列表中，详细列出每本期刊的名称</a:t>
                      </a:r>
                      <a:r>
                        <a:rPr lang="en-US" altLang="zh-CN" sz="2000" b="0" kern="1200" dirty="0">
                          <a:solidFill>
                            <a:schemeClr val="dk1"/>
                          </a:solidFill>
                          <a:latin typeface="+mn-lt"/>
                          <a:ea typeface="+mn-ea"/>
                          <a:cs typeface="+mn-cs"/>
                        </a:rPr>
                        <a:t>(Full Journal Title)</a:t>
                      </a:r>
                      <a:r>
                        <a:rPr lang="zh-CN" altLang="en-US" sz="2000" b="0" kern="1200" dirty="0">
                          <a:solidFill>
                            <a:schemeClr val="dk1"/>
                          </a:solidFill>
                          <a:latin typeface="+mn-lt"/>
                          <a:ea typeface="+mn-ea"/>
                          <a:cs typeface="+mn-cs"/>
                        </a:rPr>
                        <a:t>，出版年限</a:t>
                      </a:r>
                      <a:r>
                        <a:rPr lang="en-US" altLang="zh-CN" sz="2000" b="0" kern="1200" dirty="0">
                          <a:solidFill>
                            <a:schemeClr val="dk1"/>
                          </a:solidFill>
                          <a:latin typeface="+mn-lt"/>
                          <a:ea typeface="+mn-ea"/>
                          <a:cs typeface="+mn-cs"/>
                        </a:rPr>
                        <a:t>(Number of Years)</a:t>
                      </a:r>
                      <a:r>
                        <a:rPr lang="zh-CN" altLang="en-US" sz="2000" b="0" kern="1200" dirty="0">
                          <a:solidFill>
                            <a:schemeClr val="dk1"/>
                          </a:solidFill>
                          <a:latin typeface="+mn-lt"/>
                          <a:ea typeface="+mn-ea"/>
                          <a:cs typeface="+mn-cs"/>
                        </a:rPr>
                        <a:t>，文章数量</a:t>
                      </a:r>
                      <a:r>
                        <a:rPr lang="en-US" altLang="zh-CN" sz="2000" b="0" kern="1200" dirty="0">
                          <a:solidFill>
                            <a:schemeClr val="dk1"/>
                          </a:solidFill>
                          <a:latin typeface="+mn-lt"/>
                          <a:ea typeface="+mn-ea"/>
                          <a:cs typeface="+mn-cs"/>
                        </a:rPr>
                        <a:t>(Total Articles)</a:t>
                      </a:r>
                      <a:r>
                        <a:rPr lang="zh-CN" altLang="en-US" sz="2000" b="0" kern="1200" dirty="0">
                          <a:solidFill>
                            <a:schemeClr val="dk1"/>
                          </a:solidFill>
                          <a:latin typeface="+mn-lt"/>
                          <a:ea typeface="+mn-ea"/>
                          <a:cs typeface="+mn-cs"/>
                        </a:rPr>
                        <a:t>，在</a:t>
                      </a:r>
                      <a:r>
                        <a:rPr lang="en-US" altLang="zh-CN" sz="2000" b="0" kern="1200" dirty="0" err="1">
                          <a:solidFill>
                            <a:schemeClr val="dk1"/>
                          </a:solidFill>
                          <a:latin typeface="+mn-lt"/>
                          <a:ea typeface="+mn-ea"/>
                          <a:cs typeface="+mn-cs"/>
                        </a:rPr>
                        <a:t>CrossRef</a:t>
                      </a:r>
                      <a:r>
                        <a:rPr lang="zh-CN" altLang="en-US" sz="2000" b="0" kern="1200" dirty="0">
                          <a:solidFill>
                            <a:schemeClr val="dk1"/>
                          </a:solidFill>
                          <a:latin typeface="+mn-lt"/>
                          <a:ea typeface="+mn-ea"/>
                          <a:cs typeface="+mn-cs"/>
                        </a:rPr>
                        <a:t>的引用次数</a:t>
                      </a:r>
                      <a:r>
                        <a:rPr lang="en-US" altLang="zh-CN" sz="2000" b="0" kern="1200" dirty="0">
                          <a:solidFill>
                            <a:schemeClr val="dk1"/>
                          </a:solidFill>
                          <a:latin typeface="+mn-lt"/>
                          <a:ea typeface="+mn-ea"/>
                          <a:cs typeface="+mn-cs"/>
                        </a:rPr>
                        <a:t>(</a:t>
                      </a:r>
                      <a:r>
                        <a:rPr lang="en-US" altLang="zh-CN" sz="2000" dirty="0"/>
                        <a:t>Total Citations in </a:t>
                      </a:r>
                      <a:r>
                        <a:rPr lang="en-US" altLang="zh-CN" sz="2000" dirty="0" err="1"/>
                        <a:t>Crossref</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，在</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的引用次数</a:t>
                      </a:r>
                      <a:r>
                        <a:rPr lang="en-US" altLang="zh-CN" sz="2000" b="0" kern="1200" dirty="0">
                          <a:solidFill>
                            <a:schemeClr val="dk1"/>
                          </a:solidFill>
                          <a:latin typeface="+mn-lt"/>
                          <a:ea typeface="+mn-ea"/>
                          <a:cs typeface="+mn-cs"/>
                        </a:rPr>
                        <a:t>(Total Citations in </a:t>
                      </a:r>
                      <a:r>
                        <a:rPr lang="en-US" altLang="zh-CN" sz="2000" b="0" i="1" kern="1200" dirty="0">
                          <a:solidFill>
                            <a:schemeClr val="dk1"/>
                          </a:solidFill>
                          <a:latin typeface="+mn-lt"/>
                          <a:ea typeface="+mn-ea"/>
                          <a:cs typeface="+mn-cs"/>
                        </a:rPr>
                        <a:t>RCA</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，期刊文章影响力指数</a:t>
                      </a:r>
                      <a:r>
                        <a:rPr lang="en-US" altLang="zh-CN" sz="2000" b="0" kern="1200" dirty="0">
                          <a:solidFill>
                            <a:schemeClr val="dk1"/>
                          </a:solidFill>
                          <a:latin typeface="+mn-lt"/>
                          <a:ea typeface="+mn-ea"/>
                          <a:cs typeface="+mn-cs"/>
                        </a:rPr>
                        <a:t>(</a:t>
                      </a:r>
                      <a:r>
                        <a:rPr lang="fr-FR" altLang="zh-CN" sz="2000" b="0" kern="1200" dirty="0">
                          <a:solidFill>
                            <a:schemeClr val="dk1"/>
                          </a:solidFill>
                          <a:latin typeface="+mn-lt"/>
                          <a:ea typeface="+mn-ea"/>
                          <a:cs typeface="+mn-cs"/>
                        </a:rPr>
                        <a:t>2022 </a:t>
                      </a:r>
                      <a:r>
                        <a:rPr lang="fr-FR" altLang="zh-CN" sz="2000" b="0" i="1" kern="1200" dirty="0">
                          <a:solidFill>
                            <a:schemeClr val="dk1"/>
                          </a:solidFill>
                          <a:latin typeface="+mn-lt"/>
                          <a:ea typeface="+mn-ea"/>
                          <a:cs typeface="+mn-cs"/>
                        </a:rPr>
                        <a:t>Journal Article Influence Index </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及在学科内对应排名，影响因子，是否为同行评议期刊，是否</a:t>
                      </a:r>
                      <a:r>
                        <a:rPr lang="zh-CN" altLang="en-US" sz="2000" b="0" kern="1200">
                          <a:solidFill>
                            <a:schemeClr val="dk1"/>
                          </a:solidFill>
                          <a:latin typeface="+mn-lt"/>
                          <a:ea typeface="+mn-ea"/>
                          <a:cs typeface="+mn-cs"/>
                        </a:rPr>
                        <a:t>为开放获取期刊</a:t>
                      </a:r>
                      <a:r>
                        <a:rPr lang="zh-CN" altLang="en-US" sz="2000" b="0" kern="1200" dirty="0">
                          <a:solidFill>
                            <a:schemeClr val="dk1"/>
                          </a:solidFill>
                          <a:latin typeface="+mn-lt"/>
                          <a:ea typeface="+mn-ea"/>
                          <a:cs typeface="+mn-cs"/>
                        </a:rPr>
                        <a:t>等。</a:t>
                      </a: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8915C5A9-CD94-7893-E7F2-6D5B3E784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807" y="365125"/>
            <a:ext cx="5136677" cy="2400544"/>
          </a:xfrm>
          <a:prstGeom prst="rect">
            <a:avLst/>
          </a:prstGeom>
        </p:spPr>
      </p:pic>
    </p:spTree>
    <p:extLst>
      <p:ext uri="{BB962C8B-B14F-4D97-AF65-F5344CB8AC3E}">
        <p14:creationId xmlns:p14="http://schemas.microsoft.com/office/powerpoint/2010/main" val="167590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52651820"/>
              </p:ext>
            </p:extLst>
          </p:nvPr>
        </p:nvGraphicFramePr>
        <p:xfrm>
          <a:off x="420414" y="367865"/>
          <a:ext cx="6584393" cy="6790688"/>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3</a:t>
                      </a:r>
                      <a:r>
                        <a:rPr lang="en-US" sz="2800" i="1" dirty="0">
                          <a:solidFill>
                            <a:schemeClr val="tx1"/>
                          </a:solidFill>
                        </a:rPr>
                        <a:t> RCA </a:t>
                      </a:r>
                      <a:r>
                        <a:rPr lang="zh-CN" altLang="en-US" sz="2800" i="0" dirty="0">
                          <a:solidFill>
                            <a:schemeClr val="tx1"/>
                          </a:solidFill>
                        </a:rPr>
                        <a:t>期刊列表</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用户可以</a:t>
                      </a:r>
                      <a:r>
                        <a:rPr lang="zh-CN" altLang="en-US" sz="2000" b="0" kern="1200" dirty="0">
                          <a:solidFill>
                            <a:schemeClr val="dk1"/>
                          </a:solidFill>
                          <a:latin typeface="+mn-lt"/>
                          <a:ea typeface="+mn-ea"/>
                          <a:cs typeface="+mn-cs"/>
                        </a:rPr>
                        <a:t>通过</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的</a:t>
                      </a:r>
                      <a:r>
                        <a:rPr lang="en-US" altLang="zh-CN" sz="2000" b="0" kern="1200" dirty="0">
                          <a:solidFill>
                            <a:schemeClr val="dk1"/>
                          </a:solidFill>
                          <a:latin typeface="+mn-lt"/>
                          <a:ea typeface="+mn-ea"/>
                          <a:cs typeface="+mn-cs"/>
                        </a:rPr>
                        <a:t>Publication Date</a:t>
                      </a:r>
                      <a:r>
                        <a:rPr lang="zh-CN" altLang="en-US" sz="2000" b="0" kern="1200" dirty="0">
                          <a:solidFill>
                            <a:schemeClr val="dk1"/>
                          </a:solidFill>
                          <a:latin typeface="+mn-lt"/>
                          <a:ea typeface="+mn-ea"/>
                          <a:cs typeface="+mn-cs"/>
                        </a:rPr>
                        <a:t>选项，来查看对应时间收录的文献。</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用户可以</a:t>
                      </a:r>
                      <a:r>
                        <a:rPr lang="zh-CN" altLang="en-US" sz="2000" b="0" kern="1200" dirty="0">
                          <a:solidFill>
                            <a:schemeClr val="dk1"/>
                          </a:solidFill>
                          <a:latin typeface="+mn-lt"/>
                          <a:ea typeface="+mn-ea"/>
                          <a:cs typeface="+mn-cs"/>
                        </a:rPr>
                        <a:t>根据期刊文章影响力指数，期刊影响因子，在</a:t>
                      </a:r>
                      <a:r>
                        <a:rPr lang="en-US" altLang="zh-CN" sz="2000" b="0" kern="1200" dirty="0" err="1">
                          <a:solidFill>
                            <a:schemeClr val="dk1"/>
                          </a:solidFill>
                          <a:latin typeface="+mn-lt"/>
                          <a:ea typeface="+mn-ea"/>
                          <a:cs typeface="+mn-cs"/>
                        </a:rPr>
                        <a:t>CrossRef</a:t>
                      </a:r>
                      <a:r>
                        <a:rPr lang="zh-CN" altLang="en-US" sz="2000" b="0" kern="1200" dirty="0">
                          <a:solidFill>
                            <a:schemeClr val="dk1"/>
                          </a:solidFill>
                          <a:latin typeface="+mn-lt"/>
                          <a:ea typeface="+mn-ea"/>
                          <a:cs typeface="+mn-cs"/>
                        </a:rPr>
                        <a:t>的引用次数，在</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的引用次数，文章数量，以及</a:t>
                      </a:r>
                      <a:r>
                        <a:rPr lang="zh-CN" altLang="en-US" sz="2000" b="0" i="0" kern="1200" dirty="0">
                          <a:solidFill>
                            <a:schemeClr val="dk1"/>
                          </a:solidFill>
                          <a:latin typeface="+mn-lt"/>
                          <a:ea typeface="+mn-ea"/>
                          <a:cs typeface="+mn-cs"/>
                        </a:rPr>
                        <a:t>期刊</a:t>
                      </a:r>
                      <a:r>
                        <a:rPr lang="zh-CN" altLang="en-US" sz="2000" b="0" kern="1200" dirty="0">
                          <a:solidFill>
                            <a:schemeClr val="dk1"/>
                          </a:solidFill>
                          <a:latin typeface="+mn-lt"/>
                          <a:ea typeface="+mn-ea"/>
                          <a:cs typeface="+mn-cs"/>
                        </a:rPr>
                        <a:t>出版年限对期刊进行分别排名。</a:t>
                      </a: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用户</a:t>
                      </a:r>
                      <a:r>
                        <a:rPr lang="zh-CN" altLang="en-US" sz="2000" b="0" kern="1200" dirty="0">
                          <a:solidFill>
                            <a:schemeClr val="dk1"/>
                          </a:solidFill>
                          <a:latin typeface="+mn-lt"/>
                          <a:ea typeface="+mn-ea"/>
                          <a:cs typeface="+mn-cs"/>
                        </a:rPr>
                        <a:t>通过注册成为</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用户，来选择并下载</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期刊列表。</a:t>
                      </a: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1"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2334A289-4A36-C45D-94A8-C9A2D2F956E4}"/>
              </a:ext>
            </a:extLst>
          </p:cNvPr>
          <p:cNvPicPr>
            <a:picLocks noChangeAspect="1"/>
          </p:cNvPicPr>
          <p:nvPr/>
        </p:nvPicPr>
        <p:blipFill>
          <a:blip r:embed="rId3"/>
          <a:stretch>
            <a:fillRect/>
          </a:stretch>
        </p:blipFill>
        <p:spPr>
          <a:xfrm>
            <a:off x="7050902" y="363537"/>
            <a:ext cx="2626497" cy="6075830"/>
          </a:xfrm>
          <a:prstGeom prst="rect">
            <a:avLst/>
          </a:prstGeom>
        </p:spPr>
      </p:pic>
    </p:spTree>
    <p:extLst>
      <p:ext uri="{BB962C8B-B14F-4D97-AF65-F5344CB8AC3E}">
        <p14:creationId xmlns:p14="http://schemas.microsoft.com/office/powerpoint/2010/main" val="3650678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8605017"/>
              </p:ext>
            </p:extLst>
          </p:nvPr>
        </p:nvGraphicFramePr>
        <p:xfrm>
          <a:off x="420414" y="367865"/>
          <a:ext cx="6584393" cy="5876288"/>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4 </a:t>
                      </a:r>
                      <a:r>
                        <a:rPr lang="en-US" altLang="zh-CN" sz="2800" i="1" dirty="0">
                          <a:solidFill>
                            <a:schemeClr val="tx1"/>
                          </a:solidFill>
                        </a:rPr>
                        <a:t>RCA </a:t>
                      </a:r>
                      <a:r>
                        <a:rPr lang="zh-CN" altLang="en-US" sz="2800" i="0" dirty="0">
                          <a:solidFill>
                            <a:schemeClr val="tx1"/>
                          </a:solidFill>
                        </a:rPr>
                        <a:t>文献全文</a:t>
                      </a:r>
                      <a:r>
                        <a:rPr lang="en-US" altLang="zh-CN" sz="2800" i="0" dirty="0">
                          <a:solidFill>
                            <a:schemeClr val="tx1"/>
                          </a:solidFill>
                        </a:rPr>
                        <a:t>PDF</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en-US" altLang="zh-CN" sz="2000" b="0" i="0" kern="1200" dirty="0">
                          <a:solidFill>
                            <a:schemeClr val="dk1"/>
                          </a:solidFill>
                          <a:latin typeface="+mn-lt"/>
                          <a:ea typeface="+mn-ea"/>
                          <a:cs typeface="+mn-cs"/>
                        </a:rPr>
                        <a:t> </a:t>
                      </a:r>
                      <a:r>
                        <a:rPr lang="zh-CN" altLang="en-US" sz="2000" b="0" i="0" kern="1200" dirty="0">
                          <a:solidFill>
                            <a:schemeClr val="dk1"/>
                          </a:solidFill>
                          <a:latin typeface="+mn-lt"/>
                          <a:ea typeface="+mn-ea"/>
                          <a:cs typeface="+mn-cs"/>
                        </a:rPr>
                        <a:t>目前收录了</a:t>
                      </a:r>
                      <a:r>
                        <a:rPr lang="en-US" altLang="zh-CN" sz="2000" b="0" i="0" kern="1200" dirty="0">
                          <a:solidFill>
                            <a:schemeClr val="dk1"/>
                          </a:solidFill>
                          <a:latin typeface="+mn-lt"/>
                          <a:ea typeface="+mn-ea"/>
                          <a:cs typeface="+mn-cs"/>
                        </a:rPr>
                        <a:t>4751402</a:t>
                      </a:r>
                      <a:r>
                        <a:rPr lang="zh-CN" altLang="en-US" sz="2000" b="0" i="0" kern="1200" dirty="0">
                          <a:solidFill>
                            <a:schemeClr val="dk1"/>
                          </a:solidFill>
                          <a:latin typeface="+mn-lt"/>
                          <a:ea typeface="+mn-ea"/>
                          <a:cs typeface="+mn-cs"/>
                        </a:rPr>
                        <a:t>篇文献的全文</a:t>
                      </a:r>
                      <a:r>
                        <a:rPr lang="en-US" altLang="zh-CN" sz="2000" b="0" i="0" kern="1200" dirty="0">
                          <a:solidFill>
                            <a:schemeClr val="dk1"/>
                          </a:solidFill>
                          <a:latin typeface="+mn-lt"/>
                          <a:ea typeface="+mn-ea"/>
                          <a:cs typeface="+mn-cs"/>
                        </a:rPr>
                        <a:t>PDF</a:t>
                      </a:r>
                      <a:r>
                        <a:rPr lang="zh-CN" altLang="en-US" sz="2000" b="0" i="0" kern="1200" dirty="0">
                          <a:solidFill>
                            <a:schemeClr val="dk1"/>
                          </a:solidFill>
                          <a:latin typeface="+mn-lt"/>
                          <a:ea typeface="+mn-ea"/>
                          <a:cs typeface="+mn-cs"/>
                        </a:rPr>
                        <a:t>。所有收录全文</a:t>
                      </a:r>
                      <a:r>
                        <a:rPr lang="en-US" altLang="zh-CN" sz="2000" b="0" i="0" kern="1200" dirty="0">
                          <a:solidFill>
                            <a:schemeClr val="dk1"/>
                          </a:solidFill>
                          <a:latin typeface="+mn-lt"/>
                          <a:ea typeface="+mn-ea"/>
                          <a:cs typeface="+mn-cs"/>
                        </a:rPr>
                        <a:t>PDF</a:t>
                      </a:r>
                      <a:r>
                        <a:rPr lang="zh-CN" altLang="en-US" sz="2000" b="0" i="0" kern="1200" dirty="0">
                          <a:solidFill>
                            <a:schemeClr val="dk1"/>
                          </a:solidFill>
                          <a:latin typeface="+mn-lt"/>
                          <a:ea typeface="+mn-ea"/>
                          <a:cs typeface="+mn-cs"/>
                        </a:rPr>
                        <a:t>的文献，均为开放获取文献，可供用户免费下载使用。</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文献全文</a:t>
                      </a:r>
                      <a:r>
                        <a:rPr lang="en-US" altLang="zh-CN" sz="2000" b="0" i="0" kern="1200" dirty="0">
                          <a:solidFill>
                            <a:schemeClr val="dk1"/>
                          </a:solidFill>
                          <a:latin typeface="+mn-lt"/>
                          <a:ea typeface="+mn-ea"/>
                          <a:cs typeface="+mn-cs"/>
                        </a:rPr>
                        <a:t>PDF</a:t>
                      </a:r>
                      <a:r>
                        <a:rPr lang="zh-CN" altLang="en-US" sz="2000" b="0" i="0" kern="1200" dirty="0">
                          <a:solidFill>
                            <a:schemeClr val="dk1"/>
                          </a:solidFill>
                          <a:latin typeface="+mn-lt"/>
                          <a:ea typeface="+mn-ea"/>
                          <a:cs typeface="+mn-cs"/>
                        </a:rPr>
                        <a:t>存储于</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服务器中，能够保证</a:t>
                      </a:r>
                      <a:r>
                        <a:rPr lang="en-US" altLang="zh-CN" sz="2000" b="0" i="0" kern="1200" dirty="0">
                          <a:solidFill>
                            <a:schemeClr val="dk1"/>
                          </a:solidFill>
                          <a:latin typeface="+mn-lt"/>
                          <a:ea typeface="+mn-ea"/>
                          <a:cs typeface="+mn-cs"/>
                        </a:rPr>
                        <a:t>PDF</a:t>
                      </a:r>
                      <a:r>
                        <a:rPr lang="zh-CN" altLang="en-US" sz="2000" b="0" i="0" kern="1200" dirty="0">
                          <a:solidFill>
                            <a:schemeClr val="dk1"/>
                          </a:solidFill>
                          <a:latin typeface="+mn-lt"/>
                          <a:ea typeface="+mn-ea"/>
                          <a:cs typeface="+mn-cs"/>
                        </a:rPr>
                        <a:t>下载更稳定。</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kern="1200" dirty="0">
                          <a:solidFill>
                            <a:schemeClr val="dk1"/>
                          </a:solidFill>
                          <a:latin typeface="+mn-lt"/>
                          <a:ea typeface="+mn-ea"/>
                          <a:cs typeface="+mn-cs"/>
                        </a:rPr>
                        <a:t>可以通过</a:t>
                      </a:r>
                      <a:r>
                        <a:rPr lang="en-US" altLang="zh-CN" sz="2000" b="0" kern="1200" dirty="0">
                          <a:solidFill>
                            <a:schemeClr val="dk1"/>
                          </a:solidFill>
                          <a:latin typeface="+mn-lt"/>
                          <a:ea typeface="+mn-ea"/>
                          <a:cs typeface="+mn-cs"/>
                        </a:rPr>
                        <a:t>”Article PDFs”</a:t>
                      </a:r>
                      <a:r>
                        <a:rPr lang="zh-CN" altLang="en-US" sz="2000" b="0" kern="1200" dirty="0">
                          <a:solidFill>
                            <a:schemeClr val="dk1"/>
                          </a:solidFill>
                          <a:latin typeface="+mn-lt"/>
                          <a:ea typeface="+mn-ea"/>
                          <a:cs typeface="+mn-cs"/>
                        </a:rPr>
                        <a:t>选项将可以下载文献全文</a:t>
                      </a:r>
                      <a:r>
                        <a:rPr lang="en-US" altLang="zh-CN" sz="2000" b="0" kern="1200" dirty="0">
                          <a:solidFill>
                            <a:schemeClr val="dk1"/>
                          </a:solidFill>
                          <a:latin typeface="+mn-lt"/>
                          <a:ea typeface="+mn-ea"/>
                          <a:cs typeface="+mn-cs"/>
                        </a:rPr>
                        <a:t>PDF</a:t>
                      </a:r>
                      <a:r>
                        <a:rPr lang="zh-CN" altLang="en-US" sz="2000" b="0" kern="1200" dirty="0">
                          <a:solidFill>
                            <a:schemeClr val="dk1"/>
                          </a:solidFill>
                          <a:latin typeface="+mn-lt"/>
                          <a:ea typeface="+mn-ea"/>
                          <a:cs typeface="+mn-cs"/>
                        </a:rPr>
                        <a:t>的文献筛选出来，通过点击文献的</a:t>
                      </a:r>
                      <a:r>
                        <a:rPr lang="en-US" altLang="zh-CN" sz="2000" b="0" kern="1200" dirty="0">
                          <a:solidFill>
                            <a:schemeClr val="dk1"/>
                          </a:solidFill>
                          <a:latin typeface="+mn-lt"/>
                          <a:ea typeface="+mn-ea"/>
                          <a:cs typeface="+mn-cs"/>
                        </a:rPr>
                        <a:t>”Download PDF”</a:t>
                      </a:r>
                      <a:r>
                        <a:rPr lang="zh-CN" altLang="en-US" sz="2000" b="0" kern="1200" dirty="0">
                          <a:solidFill>
                            <a:schemeClr val="dk1"/>
                          </a:solidFill>
                          <a:latin typeface="+mn-lt"/>
                          <a:ea typeface="+mn-ea"/>
                          <a:cs typeface="+mn-cs"/>
                        </a:rPr>
                        <a:t>，下载文献全文</a:t>
                      </a:r>
                      <a:r>
                        <a:rPr lang="en-US" altLang="zh-CN" sz="2000" b="0" kern="1200" dirty="0">
                          <a:solidFill>
                            <a:schemeClr val="dk1"/>
                          </a:solidFill>
                          <a:latin typeface="+mn-lt"/>
                          <a:ea typeface="+mn-ea"/>
                          <a:cs typeface="+mn-cs"/>
                        </a:rPr>
                        <a:t>DPF</a:t>
                      </a:r>
                      <a:r>
                        <a:rPr lang="zh-CN" altLang="en-US" sz="2000" b="0" kern="1200" dirty="0">
                          <a:solidFill>
                            <a:schemeClr val="dk1"/>
                          </a:solidFill>
                          <a:latin typeface="+mn-lt"/>
                          <a:ea typeface="+mn-ea"/>
                          <a:cs typeface="+mn-cs"/>
                        </a:rPr>
                        <a:t>。如，</a:t>
                      </a:r>
                      <a:r>
                        <a:rPr lang="en-US" altLang="zh-CN" sz="2000" b="0"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收录</a:t>
                      </a:r>
                      <a:r>
                        <a:rPr lang="en-US" altLang="zh-CN" sz="2000" b="0" kern="1200" dirty="0">
                          <a:solidFill>
                            <a:schemeClr val="dk1"/>
                          </a:solidFill>
                          <a:latin typeface="+mn-lt"/>
                          <a:ea typeface="+mn-ea"/>
                          <a:cs typeface="+mn-cs"/>
                        </a:rPr>
                        <a:t>WJG</a:t>
                      </a:r>
                      <a:r>
                        <a:rPr lang="zh-CN" altLang="en-US" sz="2000" b="0" kern="1200" dirty="0">
                          <a:solidFill>
                            <a:schemeClr val="dk1"/>
                          </a:solidFill>
                          <a:latin typeface="+mn-lt"/>
                          <a:ea typeface="+mn-ea"/>
                          <a:cs typeface="+mn-cs"/>
                        </a:rPr>
                        <a:t>文献</a:t>
                      </a:r>
                      <a:r>
                        <a:rPr lang="en-US" altLang="zh-CN" sz="2000" b="0" kern="1200" dirty="0">
                          <a:solidFill>
                            <a:schemeClr val="dk1"/>
                          </a:solidFill>
                          <a:latin typeface="+mn-lt"/>
                          <a:ea typeface="+mn-ea"/>
                          <a:cs typeface="+mn-cs"/>
                        </a:rPr>
                        <a:t>21720</a:t>
                      </a:r>
                      <a:r>
                        <a:rPr lang="zh-CN" altLang="en-US" sz="2000" b="0" kern="1200" dirty="0">
                          <a:solidFill>
                            <a:schemeClr val="dk1"/>
                          </a:solidFill>
                          <a:latin typeface="+mn-lt"/>
                          <a:ea typeface="+mn-ea"/>
                          <a:cs typeface="+mn-cs"/>
                        </a:rPr>
                        <a:t>篇，有</a:t>
                      </a:r>
                      <a:r>
                        <a:rPr lang="en-US" altLang="zh-CN" sz="2000" b="0" kern="1200" dirty="0">
                          <a:solidFill>
                            <a:schemeClr val="dk1"/>
                          </a:solidFill>
                          <a:latin typeface="+mn-lt"/>
                          <a:ea typeface="+mn-ea"/>
                          <a:cs typeface="+mn-cs"/>
                        </a:rPr>
                        <a:t>20978</a:t>
                      </a:r>
                      <a:r>
                        <a:rPr lang="zh-CN" altLang="en-US" sz="2000" b="0" kern="1200" dirty="0">
                          <a:solidFill>
                            <a:schemeClr val="dk1"/>
                          </a:solidFill>
                          <a:latin typeface="+mn-lt"/>
                          <a:ea typeface="+mn-ea"/>
                          <a:cs typeface="+mn-cs"/>
                        </a:rPr>
                        <a:t>篇文献可以下载全文</a:t>
                      </a:r>
                      <a:r>
                        <a:rPr lang="en-US" altLang="zh-CN" sz="2000" b="0" kern="1200" dirty="0">
                          <a:solidFill>
                            <a:schemeClr val="dk1"/>
                          </a:solidFill>
                          <a:latin typeface="+mn-lt"/>
                          <a:ea typeface="+mn-ea"/>
                          <a:cs typeface="+mn-cs"/>
                        </a:rPr>
                        <a:t>PDF</a:t>
                      </a:r>
                      <a:r>
                        <a:rPr lang="zh-CN" altLang="en-US" sz="2000" b="0" kern="1200" dirty="0">
                          <a:solidFill>
                            <a:schemeClr val="dk1"/>
                          </a:solidFill>
                          <a:latin typeface="+mn-lt"/>
                          <a:ea typeface="+mn-ea"/>
                          <a:cs typeface="+mn-cs"/>
                        </a:rPr>
                        <a:t>。</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hlinkClick r:id="rId3"/>
            <a:extLst>
              <a:ext uri="{FF2B5EF4-FFF2-40B4-BE49-F238E27FC236}">
                <a16:creationId xmlns:a16="http://schemas.microsoft.com/office/drawing/2014/main" id="{9A90CC3F-1505-5886-3375-7B78AF4106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807" y="365125"/>
            <a:ext cx="5045561" cy="2973693"/>
          </a:xfrm>
          <a:prstGeom prst="rect">
            <a:avLst/>
          </a:prstGeom>
        </p:spPr>
      </p:pic>
    </p:spTree>
    <p:extLst>
      <p:ext uri="{BB962C8B-B14F-4D97-AF65-F5344CB8AC3E}">
        <p14:creationId xmlns:p14="http://schemas.microsoft.com/office/powerpoint/2010/main" val="262989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98695597"/>
              </p:ext>
            </p:extLst>
          </p:nvPr>
        </p:nvGraphicFramePr>
        <p:xfrm>
          <a:off x="420414" y="367865"/>
          <a:ext cx="6584393" cy="5850237"/>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5 </a:t>
                      </a:r>
                      <a:r>
                        <a:rPr lang="en-US" altLang="zh-CN" sz="2800" i="1" dirty="0">
                          <a:solidFill>
                            <a:schemeClr val="tx1"/>
                          </a:solidFill>
                        </a:rPr>
                        <a:t>RCA </a:t>
                      </a:r>
                      <a:r>
                        <a:rPr lang="zh-CN" altLang="en-US" sz="2800" i="0" dirty="0">
                          <a:solidFill>
                            <a:schemeClr val="tx1"/>
                          </a:solidFill>
                        </a:rPr>
                        <a:t>订阅注册</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目前接受订阅注册。用户注册订阅</a:t>
                      </a:r>
                      <a:r>
                        <a:rPr lang="en-US" altLang="zh-CN" sz="2000" b="0" i="0"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以后，</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将会根据用户选择的订阅频率，给用户发送订阅邮件。</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用户将通过定期收到的订阅邮件，阅读相关学科分类，关键词，及相关期刊的文献。</a:t>
                      </a: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8C987353-9672-EE82-77E6-3545B4BA1A07}"/>
              </a:ext>
            </a:extLst>
          </p:cNvPr>
          <p:cNvPicPr>
            <a:picLocks noChangeAspect="1"/>
          </p:cNvPicPr>
          <p:nvPr/>
        </p:nvPicPr>
        <p:blipFill>
          <a:blip r:embed="rId3"/>
          <a:stretch>
            <a:fillRect/>
          </a:stretch>
        </p:blipFill>
        <p:spPr>
          <a:xfrm>
            <a:off x="7004807" y="365124"/>
            <a:ext cx="4009938" cy="6074523"/>
          </a:xfrm>
          <a:prstGeom prst="rect">
            <a:avLst/>
          </a:prstGeom>
        </p:spPr>
      </p:pic>
    </p:spTree>
    <p:extLst>
      <p:ext uri="{BB962C8B-B14F-4D97-AF65-F5344CB8AC3E}">
        <p14:creationId xmlns:p14="http://schemas.microsoft.com/office/powerpoint/2010/main" val="213317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18196389"/>
              </p:ext>
            </p:extLst>
          </p:nvPr>
        </p:nvGraphicFramePr>
        <p:xfrm>
          <a:off x="525516" y="367866"/>
          <a:ext cx="6487680" cy="6254776"/>
        </p:xfrm>
        <a:graphic>
          <a:graphicData uri="http://schemas.openxmlformats.org/drawingml/2006/table">
            <a:tbl>
              <a:tblPr firstRow="1" bandRow="1">
                <a:tableStyleId>{5C22544A-7EE6-4342-B048-85BDC9FD1C3A}</a:tableStyleId>
              </a:tblPr>
              <a:tblGrid>
                <a:gridCol w="6487680">
                  <a:extLst>
                    <a:ext uri="{9D8B030D-6E8A-4147-A177-3AD203B41FA5}">
                      <a16:colId xmlns:a16="http://schemas.microsoft.com/office/drawing/2014/main" val="20000"/>
                    </a:ext>
                  </a:extLst>
                </a:gridCol>
              </a:tblGrid>
              <a:tr h="849476">
                <a:tc>
                  <a:txBody>
                    <a:bodyPr/>
                    <a:lstStyle/>
                    <a:p>
                      <a:pPr marL="0" marR="0" lvl="0" indent="0" algn="l" defTabSz="914400" rtl="0" eaLnBrk="1" fontAlgn="auto" latinLnBrk="0" hangingPunct="1">
                        <a:lnSpc>
                          <a:spcPct val="100000"/>
                        </a:lnSpc>
                        <a:spcBef>
                          <a:spcPts val="150"/>
                        </a:spcBef>
                        <a:spcAft>
                          <a:spcPts val="150"/>
                        </a:spcAft>
                        <a:buClrTx/>
                        <a:buSzTx/>
                        <a:buFontTx/>
                        <a:buNone/>
                        <a:tabLst/>
                        <a:defRPr/>
                      </a:pPr>
                      <a:r>
                        <a:rPr lang="en-US" altLang="zh-CN" sz="2800" b="1" i="1" kern="1200" dirty="0">
                          <a:solidFill>
                            <a:schemeClr val="tx1"/>
                          </a:solidFill>
                          <a:effectLst/>
                          <a:latin typeface="+mn-lt"/>
                          <a:ea typeface="+mn-ea"/>
                          <a:cs typeface="+mn-cs"/>
                        </a:rPr>
                        <a:t>RCA</a:t>
                      </a:r>
                      <a:r>
                        <a:rPr lang="zh-CN" altLang="en-US" sz="2800" b="1" i="1" kern="1200" dirty="0">
                          <a:solidFill>
                            <a:schemeClr val="tx1"/>
                          </a:solidFill>
                          <a:effectLst/>
                          <a:latin typeface="+mn-lt"/>
                          <a:ea typeface="+mn-ea"/>
                          <a:cs typeface="+mn-cs"/>
                        </a:rPr>
                        <a:t>系统开放获取解决了哪些问题？</a:t>
                      </a:r>
                      <a:endParaRPr lang="en-US" sz="2800" b="1" kern="1200" dirty="0">
                        <a:solidFill>
                          <a:schemeClr val="tx1"/>
                        </a:solidFill>
                        <a:effectLst/>
                        <a:latin typeface="+mn-lt"/>
                        <a:ea typeface="+mn-ea"/>
                        <a:cs typeface="+mn-cs"/>
                      </a:endParaRPr>
                    </a:p>
                  </a:txBody>
                  <a:tcPr>
                    <a:solidFill>
                      <a:schemeClr val="bg2"/>
                    </a:solidFill>
                  </a:tcPr>
                </a:tc>
                <a:extLst>
                  <a:ext uri="{0D108BD9-81ED-4DB2-BD59-A6C34878D82A}">
                    <a16:rowId xmlns:a16="http://schemas.microsoft.com/office/drawing/2014/main" val="10000"/>
                  </a:ext>
                </a:extLst>
              </a:tr>
              <a:tr h="4629460">
                <a:tc>
                  <a:txBody>
                    <a:bodyPr/>
                    <a:lstStyle/>
                    <a:p>
                      <a:pPr>
                        <a:lnSpc>
                          <a:spcPct val="100000"/>
                        </a:lnSpc>
                      </a:pPr>
                      <a:endParaRPr lang="en-US" sz="1800" b="0" kern="1200" dirty="0">
                        <a:solidFill>
                          <a:schemeClr val="dk1"/>
                        </a:solidFill>
                        <a:effectLst/>
                        <a:latin typeface="+mn-lt"/>
                        <a:ea typeface="+mn-ea"/>
                        <a:cs typeface="+mn-cs"/>
                      </a:endParaRPr>
                    </a:p>
                    <a:p>
                      <a:pPr>
                        <a:lnSpc>
                          <a:spcPct val="150000"/>
                        </a:lnSpc>
                      </a:pPr>
                      <a:r>
                        <a:rPr lang="en-US" sz="2000" b="0" kern="1200" dirty="0">
                          <a:solidFill>
                            <a:schemeClr val="accent2">
                              <a:lumMod val="75000"/>
                            </a:schemeClr>
                          </a:solidFill>
                          <a:effectLst/>
                          <a:latin typeface="+mn-lt"/>
                          <a:ea typeface="+mn-ea"/>
                          <a:cs typeface="+mn-cs"/>
                        </a:rPr>
                        <a:t>1 </a:t>
                      </a:r>
                      <a:r>
                        <a:rPr lang="en-US" sz="2000" b="0" i="1" kern="1200" dirty="0">
                          <a:solidFill>
                            <a:schemeClr val="accent2">
                              <a:lumMod val="75000"/>
                            </a:schemeClr>
                          </a:solidFill>
                          <a:effectLst/>
                          <a:latin typeface="+mn-lt"/>
                          <a:ea typeface="+mn-ea"/>
                          <a:cs typeface="+mn-cs"/>
                        </a:rPr>
                        <a:t>RCA </a:t>
                      </a:r>
                      <a:r>
                        <a:rPr lang="zh-CN" altLang="en-US" sz="2000" b="0" kern="1200" dirty="0">
                          <a:solidFill>
                            <a:schemeClr val="accent2">
                              <a:lumMod val="75000"/>
                            </a:schemeClr>
                          </a:solidFill>
                          <a:effectLst/>
                          <a:latin typeface="+mn-lt"/>
                          <a:ea typeface="+mn-ea"/>
                          <a:cs typeface="+mn-cs"/>
                        </a:rPr>
                        <a:t>的数据来源 </a:t>
                      </a:r>
                      <a:r>
                        <a:rPr lang="en-US" altLang="zh-CN" sz="2000" b="0" kern="1200" dirty="0">
                          <a:solidFill>
                            <a:schemeClr val="accent2">
                              <a:lumMod val="75000"/>
                            </a:schemeClr>
                          </a:solidFill>
                          <a:effectLst/>
                          <a:latin typeface="+mn-lt"/>
                          <a:ea typeface="+mn-ea"/>
                          <a:cs typeface="+mn-cs"/>
                        </a:rPr>
                        <a:t>(139206251)</a:t>
                      </a:r>
                      <a:endParaRPr lang="en-US" sz="2000" b="0" i="1" kern="1200" dirty="0">
                        <a:solidFill>
                          <a:schemeClr val="accent2">
                            <a:lumMod val="75000"/>
                          </a:schemeClr>
                        </a:solidFill>
                        <a:effectLst/>
                        <a:latin typeface="+mn-lt"/>
                        <a:ea typeface="+mn-ea"/>
                        <a:cs typeface="+mn-cs"/>
                      </a:endParaRPr>
                    </a:p>
                    <a:p>
                      <a:pPr>
                        <a:lnSpc>
                          <a:spcPct val="150000"/>
                        </a:lnSpc>
                      </a:pPr>
                      <a:r>
                        <a:rPr lang="en-US" sz="2000" b="0" kern="1200" dirty="0">
                          <a:solidFill>
                            <a:schemeClr val="accent2">
                              <a:lumMod val="75000"/>
                            </a:schemeClr>
                          </a:solidFill>
                          <a:effectLst/>
                          <a:latin typeface="+mn-lt"/>
                          <a:ea typeface="+mn-ea"/>
                          <a:cs typeface="+mn-cs"/>
                        </a:rPr>
                        <a:t>2 </a:t>
                      </a:r>
                      <a:r>
                        <a:rPr lang="en-US" altLang="zh-CN" sz="2000" b="0" i="1" kern="1200" dirty="0">
                          <a:solidFill>
                            <a:schemeClr val="accent2">
                              <a:lumMod val="75000"/>
                            </a:schemeClr>
                          </a:solidFill>
                          <a:effectLst/>
                          <a:latin typeface="+mn-lt"/>
                          <a:ea typeface="+mn-ea"/>
                          <a:cs typeface="+mn-cs"/>
                        </a:rPr>
                        <a:t>RCA </a:t>
                      </a:r>
                      <a:r>
                        <a:rPr lang="zh-CN" altLang="en-US" sz="2000" b="0" kern="1200" dirty="0">
                          <a:solidFill>
                            <a:schemeClr val="accent2">
                              <a:lumMod val="75000"/>
                            </a:schemeClr>
                          </a:solidFill>
                          <a:effectLst/>
                          <a:latin typeface="+mn-lt"/>
                          <a:ea typeface="+mn-ea"/>
                          <a:cs typeface="+mn-cs"/>
                        </a:rPr>
                        <a:t>学科分类 </a:t>
                      </a:r>
                      <a:r>
                        <a:rPr lang="en-US" altLang="zh-CN" sz="2000" b="0" kern="1200" dirty="0">
                          <a:solidFill>
                            <a:schemeClr val="accent2">
                              <a:lumMod val="75000"/>
                            </a:schemeClr>
                          </a:solidFill>
                          <a:effectLst/>
                          <a:latin typeface="+mn-lt"/>
                          <a:ea typeface="+mn-ea"/>
                          <a:cs typeface="+mn-cs"/>
                        </a:rPr>
                        <a:t>(254)</a:t>
                      </a:r>
                      <a:endParaRPr lang="en-US" sz="2000" b="0" i="1" kern="1200" dirty="0">
                        <a:solidFill>
                          <a:schemeClr val="accent2">
                            <a:lumMod val="75000"/>
                          </a:schemeClr>
                        </a:solidFill>
                        <a:effectLst/>
                        <a:latin typeface="+mn-lt"/>
                        <a:ea typeface="+mn-ea"/>
                        <a:cs typeface="+mn-cs"/>
                      </a:endParaRPr>
                    </a:p>
                    <a:p>
                      <a:pPr>
                        <a:lnSpc>
                          <a:spcPct val="150000"/>
                        </a:lnSpc>
                      </a:pPr>
                      <a:r>
                        <a:rPr lang="en-US" sz="2000" b="0" kern="1200" dirty="0">
                          <a:solidFill>
                            <a:schemeClr val="accent2">
                              <a:lumMod val="75000"/>
                            </a:schemeClr>
                          </a:solidFill>
                          <a:effectLst/>
                          <a:latin typeface="+mn-lt"/>
                          <a:ea typeface="+mn-ea"/>
                          <a:cs typeface="+mn-cs"/>
                        </a:rPr>
                        <a:t>3 </a:t>
                      </a:r>
                      <a:r>
                        <a:rPr lang="en-US" altLang="zh-CN" sz="2000" b="0" i="1" kern="1200" dirty="0">
                          <a:solidFill>
                            <a:schemeClr val="accent2">
                              <a:lumMod val="75000"/>
                            </a:schemeClr>
                          </a:solidFill>
                          <a:effectLst/>
                          <a:latin typeface="+mn-lt"/>
                          <a:ea typeface="+mn-ea"/>
                          <a:cs typeface="+mn-cs"/>
                        </a:rPr>
                        <a:t>RCA </a:t>
                      </a:r>
                      <a:r>
                        <a:rPr lang="zh-CN" altLang="en-US" sz="2000" b="0" kern="1200" dirty="0">
                          <a:solidFill>
                            <a:schemeClr val="accent2">
                              <a:lumMod val="75000"/>
                            </a:schemeClr>
                          </a:solidFill>
                          <a:effectLst/>
                          <a:latin typeface="+mn-lt"/>
                          <a:ea typeface="+mn-ea"/>
                          <a:cs typeface="+mn-cs"/>
                        </a:rPr>
                        <a:t>期刊列表 </a:t>
                      </a:r>
                      <a:r>
                        <a:rPr lang="en-US" altLang="zh-CN" sz="2000" b="0" kern="1200" dirty="0">
                          <a:solidFill>
                            <a:schemeClr val="accent2">
                              <a:lumMod val="75000"/>
                            </a:schemeClr>
                          </a:solidFill>
                          <a:effectLst/>
                          <a:latin typeface="+mn-lt"/>
                          <a:ea typeface="+mn-ea"/>
                          <a:cs typeface="+mn-cs"/>
                        </a:rPr>
                        <a:t>(13421)</a:t>
                      </a:r>
                      <a:endParaRPr lang="en-US" sz="2000" b="0" kern="1200" dirty="0">
                        <a:solidFill>
                          <a:schemeClr val="accent2">
                            <a:lumMod val="75000"/>
                          </a:schemeClr>
                        </a:solidFill>
                        <a:effectLst/>
                        <a:latin typeface="+mn-lt"/>
                        <a:ea typeface="+mn-ea"/>
                        <a:cs typeface="+mn-cs"/>
                      </a:endParaRPr>
                    </a:p>
                    <a:p>
                      <a:pPr>
                        <a:lnSpc>
                          <a:spcPct val="150000"/>
                        </a:lnSpc>
                      </a:pPr>
                      <a:r>
                        <a:rPr lang="en-US" sz="2000" b="0" kern="1200" dirty="0">
                          <a:solidFill>
                            <a:schemeClr val="accent2">
                              <a:lumMod val="75000"/>
                            </a:schemeClr>
                          </a:solidFill>
                          <a:effectLst/>
                          <a:latin typeface="+mn-lt"/>
                          <a:ea typeface="+mn-ea"/>
                          <a:cs typeface="+mn-cs"/>
                        </a:rPr>
                        <a:t>4 </a:t>
                      </a:r>
                      <a:r>
                        <a:rPr lang="en-US" altLang="zh-CN" sz="2000" b="0" i="1" kern="1200" dirty="0">
                          <a:solidFill>
                            <a:schemeClr val="accent2">
                              <a:lumMod val="75000"/>
                            </a:schemeClr>
                          </a:solidFill>
                          <a:effectLst/>
                          <a:latin typeface="+mn-lt"/>
                          <a:ea typeface="+mn-ea"/>
                          <a:cs typeface="+mn-cs"/>
                        </a:rPr>
                        <a:t>RCA </a:t>
                      </a:r>
                      <a:r>
                        <a:rPr lang="zh-CN" altLang="en-US" sz="2000" b="0" i="0" kern="1200" dirty="0">
                          <a:solidFill>
                            <a:schemeClr val="accent2">
                              <a:lumMod val="75000"/>
                            </a:schemeClr>
                          </a:solidFill>
                          <a:effectLst/>
                          <a:latin typeface="+mn-lt"/>
                          <a:ea typeface="+mn-ea"/>
                          <a:cs typeface="+mn-cs"/>
                        </a:rPr>
                        <a:t>文献全文</a:t>
                      </a:r>
                      <a:r>
                        <a:rPr lang="en-US" sz="2000" b="0" i="0" kern="1200" dirty="0">
                          <a:solidFill>
                            <a:schemeClr val="accent2">
                              <a:lumMod val="75000"/>
                            </a:schemeClr>
                          </a:solidFill>
                          <a:effectLst/>
                          <a:latin typeface="+mn-lt"/>
                          <a:ea typeface="+mn-ea"/>
                          <a:cs typeface="+mn-cs"/>
                        </a:rPr>
                        <a:t>PDF (4751665) </a:t>
                      </a:r>
                    </a:p>
                    <a:p>
                      <a:pPr>
                        <a:lnSpc>
                          <a:spcPct val="150000"/>
                        </a:lnSpc>
                      </a:pPr>
                      <a:r>
                        <a:rPr lang="en-US" sz="2000" b="0" kern="1200" dirty="0">
                          <a:solidFill>
                            <a:schemeClr val="accent2">
                              <a:lumMod val="75000"/>
                            </a:schemeClr>
                          </a:solidFill>
                          <a:effectLst/>
                          <a:latin typeface="+mn-lt"/>
                          <a:ea typeface="+mn-ea"/>
                          <a:cs typeface="+mn-cs"/>
                        </a:rPr>
                        <a:t>5 </a:t>
                      </a:r>
                      <a:r>
                        <a:rPr lang="en-US" altLang="zh-CN" sz="2000" b="0" i="1" kern="1200" dirty="0">
                          <a:solidFill>
                            <a:schemeClr val="accent2">
                              <a:lumMod val="75000"/>
                            </a:schemeClr>
                          </a:solidFill>
                          <a:effectLst/>
                          <a:latin typeface="+mn-lt"/>
                          <a:ea typeface="+mn-ea"/>
                          <a:cs typeface="+mn-cs"/>
                        </a:rPr>
                        <a:t>RCA </a:t>
                      </a:r>
                      <a:r>
                        <a:rPr lang="zh-CN" altLang="en-US" sz="2000" b="0" kern="1200" dirty="0">
                          <a:solidFill>
                            <a:schemeClr val="accent2">
                              <a:lumMod val="75000"/>
                            </a:schemeClr>
                          </a:solidFill>
                          <a:effectLst/>
                          <a:latin typeface="+mn-lt"/>
                          <a:ea typeface="+mn-ea"/>
                          <a:cs typeface="+mn-cs"/>
                        </a:rPr>
                        <a:t>订阅注册 </a:t>
                      </a:r>
                      <a:r>
                        <a:rPr lang="en-US" altLang="zh-CN" sz="2000" b="0" kern="1200" dirty="0">
                          <a:solidFill>
                            <a:schemeClr val="accent2">
                              <a:lumMod val="75000"/>
                            </a:schemeClr>
                          </a:solidFill>
                          <a:effectLst/>
                          <a:latin typeface="+mn-lt"/>
                          <a:ea typeface="+mn-ea"/>
                          <a:cs typeface="+mn-cs"/>
                        </a:rPr>
                        <a:t>(183911)</a:t>
                      </a:r>
                    </a:p>
                    <a:p>
                      <a:pPr>
                        <a:lnSpc>
                          <a:spcPct val="150000"/>
                        </a:lnSpc>
                      </a:pPr>
                      <a:r>
                        <a:rPr lang="en-US" sz="2000" b="0" kern="1200" dirty="0">
                          <a:solidFill>
                            <a:schemeClr val="accent2">
                              <a:lumMod val="75000"/>
                            </a:schemeClr>
                          </a:solidFill>
                          <a:effectLst/>
                          <a:latin typeface="+mn-lt"/>
                          <a:ea typeface="+mn-ea"/>
                          <a:cs typeface="+mn-cs"/>
                        </a:rPr>
                        <a:t>6 </a:t>
                      </a:r>
                      <a:r>
                        <a:rPr lang="en-US" altLang="zh-CN" sz="2000" b="0" i="1" kern="1200" dirty="0">
                          <a:solidFill>
                            <a:schemeClr val="accent2">
                              <a:lumMod val="75000"/>
                            </a:schemeClr>
                          </a:solidFill>
                          <a:effectLst/>
                          <a:latin typeface="+mn-lt"/>
                          <a:ea typeface="+mn-ea"/>
                          <a:cs typeface="+mn-cs"/>
                        </a:rPr>
                        <a:t>RCA </a:t>
                      </a:r>
                      <a:r>
                        <a:rPr lang="zh-CN" altLang="en-US" sz="2000" b="0" kern="1200" dirty="0">
                          <a:solidFill>
                            <a:schemeClr val="accent2">
                              <a:lumMod val="75000"/>
                            </a:schemeClr>
                          </a:solidFill>
                          <a:effectLst/>
                          <a:latin typeface="+mn-lt"/>
                          <a:ea typeface="+mn-ea"/>
                          <a:cs typeface="+mn-cs"/>
                        </a:rPr>
                        <a:t>学者注册 </a:t>
                      </a:r>
                      <a:r>
                        <a:rPr lang="en-US" altLang="zh-CN" sz="2000" b="0" kern="1200" dirty="0">
                          <a:solidFill>
                            <a:schemeClr val="accent2">
                              <a:lumMod val="75000"/>
                            </a:schemeClr>
                          </a:solidFill>
                          <a:effectLst/>
                          <a:latin typeface="+mn-lt"/>
                          <a:ea typeface="+mn-ea"/>
                          <a:cs typeface="+mn-cs"/>
                        </a:rPr>
                        <a:t>(742)</a:t>
                      </a:r>
                      <a:endParaRPr lang="en-US" sz="2000" b="0" kern="1200" dirty="0">
                        <a:solidFill>
                          <a:schemeClr val="accent2">
                            <a:lumMod val="75000"/>
                          </a:schemeClr>
                        </a:solidFill>
                        <a:effectLst/>
                        <a:latin typeface="+mn-lt"/>
                        <a:ea typeface="+mn-ea"/>
                        <a:cs typeface="+mn-cs"/>
                      </a:endParaRPr>
                    </a:p>
                    <a:p>
                      <a:pPr>
                        <a:lnSpc>
                          <a:spcPct val="150000"/>
                        </a:lnSpc>
                      </a:pPr>
                      <a:r>
                        <a:rPr lang="en-US" sz="2000" b="0" kern="1200" dirty="0">
                          <a:solidFill>
                            <a:schemeClr val="accent2">
                              <a:lumMod val="75000"/>
                            </a:schemeClr>
                          </a:solidFill>
                          <a:effectLst/>
                          <a:latin typeface="+mn-lt"/>
                          <a:ea typeface="+mn-ea"/>
                          <a:cs typeface="+mn-cs"/>
                        </a:rPr>
                        <a:t>7 </a:t>
                      </a:r>
                      <a:r>
                        <a:rPr lang="en-US" altLang="zh-CN" sz="2000" b="0" i="1" kern="1200" dirty="0">
                          <a:solidFill>
                            <a:schemeClr val="accent2">
                              <a:lumMod val="75000"/>
                            </a:schemeClr>
                          </a:solidFill>
                          <a:effectLst/>
                          <a:latin typeface="+mn-lt"/>
                          <a:ea typeface="+mn-ea"/>
                          <a:cs typeface="+mn-cs"/>
                        </a:rPr>
                        <a:t>RCA </a:t>
                      </a:r>
                      <a:r>
                        <a:rPr lang="zh-CN" altLang="en-US" sz="2000" b="0" kern="1200" dirty="0">
                          <a:solidFill>
                            <a:schemeClr val="accent2">
                              <a:lumMod val="75000"/>
                            </a:schemeClr>
                          </a:solidFill>
                          <a:effectLst/>
                          <a:latin typeface="+mn-lt"/>
                          <a:ea typeface="+mn-ea"/>
                          <a:cs typeface="+mn-cs"/>
                        </a:rPr>
                        <a:t>机构注册 </a:t>
                      </a:r>
                      <a:r>
                        <a:rPr lang="en-US" altLang="zh-CN" sz="2000" b="0" kern="1200" dirty="0">
                          <a:solidFill>
                            <a:schemeClr val="accent2">
                              <a:lumMod val="75000"/>
                            </a:schemeClr>
                          </a:solidFill>
                          <a:effectLst/>
                          <a:latin typeface="+mn-lt"/>
                          <a:ea typeface="+mn-ea"/>
                          <a:cs typeface="+mn-cs"/>
                        </a:rPr>
                        <a:t>(6)</a:t>
                      </a:r>
                      <a:endParaRPr lang="en-US" sz="2000" b="0" kern="1200" dirty="0">
                        <a:solidFill>
                          <a:schemeClr val="accent2">
                            <a:lumMod val="75000"/>
                          </a:schemeClr>
                        </a:solidFill>
                        <a:effectLst/>
                        <a:latin typeface="+mn-lt"/>
                        <a:ea typeface="+mn-ea"/>
                        <a:cs typeface="+mn-cs"/>
                      </a:endParaRPr>
                    </a:p>
                  </a:txBody>
                  <a:tcPr>
                    <a:solidFill>
                      <a:schemeClr val="bg1"/>
                    </a:solidFill>
                  </a:tcPr>
                </a:tc>
                <a:extLst>
                  <a:ext uri="{0D108BD9-81ED-4DB2-BD59-A6C34878D82A}">
                    <a16:rowId xmlns:a16="http://schemas.microsoft.com/office/drawing/2014/main" val="10001"/>
                  </a:ext>
                </a:extLst>
              </a:tr>
              <a:tr h="410080">
                <a:tc>
                  <a:txBody>
                    <a:bodyPr/>
                    <a:lstStyle/>
                    <a:p>
                      <a:endParaRPr lang="en-US" dirty="0"/>
                    </a:p>
                  </a:txBody>
                  <a:tcPr>
                    <a:solidFill>
                      <a:schemeClr val="bg1"/>
                    </a:solidFill>
                  </a:tcPr>
                </a:tc>
                <a:extLst>
                  <a:ext uri="{0D108BD9-81ED-4DB2-BD59-A6C34878D82A}">
                    <a16:rowId xmlns:a16="http://schemas.microsoft.com/office/drawing/2014/main" val="10002"/>
                  </a:ext>
                </a:extLst>
              </a:tr>
              <a:tr h="328476">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7"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hlinkClick r:id="rId3"/>
            <a:extLst>
              <a:ext uri="{FF2B5EF4-FFF2-40B4-BE49-F238E27FC236}">
                <a16:creationId xmlns:a16="http://schemas.microsoft.com/office/drawing/2014/main" id="{A758F505-9A4C-2BFE-1535-AB842049AF82}"/>
              </a:ext>
            </a:extLst>
          </p:cNvPr>
          <p:cNvPicPr>
            <a:picLocks noChangeAspect="1"/>
          </p:cNvPicPr>
          <p:nvPr/>
        </p:nvPicPr>
        <p:blipFill>
          <a:blip r:embed="rId4"/>
          <a:stretch>
            <a:fillRect/>
          </a:stretch>
        </p:blipFill>
        <p:spPr>
          <a:xfrm>
            <a:off x="7013195" y="365060"/>
            <a:ext cx="5174813" cy="2839534"/>
          </a:xfrm>
          <a:prstGeom prst="rect">
            <a:avLst/>
          </a:prstGeom>
        </p:spPr>
      </p:pic>
    </p:spTree>
    <p:extLst>
      <p:ext uri="{BB962C8B-B14F-4D97-AF65-F5344CB8AC3E}">
        <p14:creationId xmlns:p14="http://schemas.microsoft.com/office/powerpoint/2010/main" val="3712493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2961462"/>
              </p:ext>
            </p:extLst>
          </p:nvPr>
        </p:nvGraphicFramePr>
        <p:xfrm>
          <a:off x="420414" y="367865"/>
          <a:ext cx="6584393" cy="5850237"/>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5 </a:t>
                      </a:r>
                      <a:r>
                        <a:rPr lang="en-US" altLang="zh-CN" sz="2800" i="1" dirty="0">
                          <a:solidFill>
                            <a:schemeClr val="tx1"/>
                          </a:solidFill>
                        </a:rPr>
                        <a:t>RCA </a:t>
                      </a:r>
                      <a:r>
                        <a:rPr lang="zh-CN" altLang="en-US" sz="2800" i="0" dirty="0">
                          <a:solidFill>
                            <a:schemeClr val="tx1"/>
                          </a:solidFill>
                        </a:rPr>
                        <a:t>订阅注册</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2000" b="1" i="0" kern="1200" dirty="0">
                          <a:solidFill>
                            <a:schemeClr val="dk1"/>
                          </a:solidFill>
                          <a:latin typeface="+mn-lt"/>
                          <a:ea typeface="+mn-ea"/>
                          <a:cs typeface="+mn-cs"/>
                        </a:rPr>
                        <a:t>5.1 Research Domain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0"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2000" b="0" i="0" kern="1200" dirty="0">
                          <a:solidFill>
                            <a:schemeClr val="dk1"/>
                          </a:solidFill>
                          <a:latin typeface="+mn-lt"/>
                          <a:ea typeface="+mn-ea"/>
                          <a:cs typeface="+mn-cs"/>
                        </a:rPr>
                        <a:t>用户通过点击订阅邮件中的学科分类链接，可以查看对应学科分类</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期刊中，被引次数大于</a:t>
                      </a:r>
                      <a:r>
                        <a:rPr lang="en-US" altLang="zh-CN" sz="2000" b="0" i="0" kern="1200" dirty="0">
                          <a:solidFill>
                            <a:schemeClr val="dk1"/>
                          </a:solidFill>
                          <a:latin typeface="+mn-lt"/>
                          <a:ea typeface="+mn-ea"/>
                          <a:cs typeface="+mn-cs"/>
                        </a:rPr>
                        <a:t>1</a:t>
                      </a:r>
                      <a:r>
                        <a:rPr lang="zh-CN" altLang="en-US" sz="2000" b="0" i="0" kern="1200" dirty="0">
                          <a:solidFill>
                            <a:schemeClr val="dk1"/>
                          </a:solidFill>
                          <a:latin typeface="+mn-lt"/>
                          <a:ea typeface="+mn-ea"/>
                          <a:cs typeface="+mn-cs"/>
                        </a:rPr>
                        <a:t>的文献。文献默认按照</a:t>
                      </a:r>
                      <a:r>
                        <a:rPr lang="zh-CN" altLang="en-US" sz="2000" b="0" kern="1200" dirty="0">
                          <a:solidFill>
                            <a:schemeClr val="dk1"/>
                          </a:solidFill>
                          <a:latin typeface="+mn-lt"/>
                          <a:ea typeface="+mn-ea"/>
                          <a:cs typeface="+mn-cs"/>
                        </a:rPr>
                        <a:t>文章影响力指数排序。</a:t>
                      </a: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hlinkClick r:id="rId3"/>
            <a:extLst>
              <a:ext uri="{FF2B5EF4-FFF2-40B4-BE49-F238E27FC236}">
                <a16:creationId xmlns:a16="http://schemas.microsoft.com/office/drawing/2014/main" id="{CDF47A6C-32B1-B149-D124-E5F1E62982CC}"/>
              </a:ext>
            </a:extLst>
          </p:cNvPr>
          <p:cNvPicPr>
            <a:picLocks noChangeAspect="1"/>
          </p:cNvPicPr>
          <p:nvPr/>
        </p:nvPicPr>
        <p:blipFill>
          <a:blip r:embed="rId4"/>
          <a:stretch>
            <a:fillRect/>
          </a:stretch>
        </p:blipFill>
        <p:spPr>
          <a:xfrm>
            <a:off x="7004807" y="365126"/>
            <a:ext cx="5065531" cy="4148152"/>
          </a:xfrm>
          <a:prstGeom prst="rect">
            <a:avLst/>
          </a:prstGeom>
        </p:spPr>
      </p:pic>
    </p:spTree>
    <p:extLst>
      <p:ext uri="{BB962C8B-B14F-4D97-AF65-F5344CB8AC3E}">
        <p14:creationId xmlns:p14="http://schemas.microsoft.com/office/powerpoint/2010/main" val="3893400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53665618"/>
              </p:ext>
            </p:extLst>
          </p:nvPr>
        </p:nvGraphicFramePr>
        <p:xfrm>
          <a:off x="420414" y="367865"/>
          <a:ext cx="6584393" cy="5850237"/>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5 </a:t>
                      </a:r>
                      <a:r>
                        <a:rPr lang="en-US" altLang="zh-CN" sz="2800" i="1" dirty="0">
                          <a:solidFill>
                            <a:schemeClr val="tx1"/>
                          </a:solidFill>
                        </a:rPr>
                        <a:t>RCA </a:t>
                      </a:r>
                      <a:r>
                        <a:rPr lang="zh-CN" altLang="en-US" sz="2800" i="0" dirty="0">
                          <a:solidFill>
                            <a:schemeClr val="tx1"/>
                          </a:solidFill>
                        </a:rPr>
                        <a:t>订阅注册</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2000" b="1" i="0" kern="1200" dirty="0">
                          <a:solidFill>
                            <a:schemeClr val="dk1"/>
                          </a:solidFill>
                          <a:latin typeface="+mn-lt"/>
                          <a:ea typeface="+mn-ea"/>
                          <a:cs typeface="+mn-cs"/>
                        </a:rPr>
                        <a:t>5.2 Research Keywords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2000" b="0" i="0" kern="1200" dirty="0">
                          <a:solidFill>
                            <a:schemeClr val="dk1"/>
                          </a:solidFill>
                          <a:latin typeface="+mn-lt"/>
                          <a:ea typeface="+mn-ea"/>
                          <a:cs typeface="+mn-cs"/>
                        </a:rPr>
                        <a:t>用户通过点击订阅邮件中关键词的链接，可以查看</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数据库中，相应关键词被引次数大于</a:t>
                      </a:r>
                      <a:r>
                        <a:rPr lang="en-US" altLang="zh-CN" sz="2000" b="0" i="0" kern="1200" dirty="0">
                          <a:solidFill>
                            <a:schemeClr val="dk1"/>
                          </a:solidFill>
                          <a:latin typeface="+mn-lt"/>
                          <a:ea typeface="+mn-ea"/>
                          <a:cs typeface="+mn-cs"/>
                        </a:rPr>
                        <a:t>1</a:t>
                      </a:r>
                      <a:r>
                        <a:rPr lang="zh-CN" altLang="en-US" sz="2000" b="0" i="0" kern="1200" dirty="0">
                          <a:solidFill>
                            <a:schemeClr val="dk1"/>
                          </a:solidFill>
                          <a:latin typeface="+mn-lt"/>
                          <a:ea typeface="+mn-ea"/>
                          <a:cs typeface="+mn-cs"/>
                        </a:rPr>
                        <a:t>的文献。文献默认按照</a:t>
                      </a:r>
                      <a:r>
                        <a:rPr lang="zh-CN" altLang="en-US" sz="2000" b="0" kern="1200" dirty="0">
                          <a:solidFill>
                            <a:schemeClr val="dk1"/>
                          </a:solidFill>
                          <a:latin typeface="+mn-lt"/>
                          <a:ea typeface="+mn-ea"/>
                          <a:cs typeface="+mn-cs"/>
                        </a:rPr>
                        <a:t>文章影响力指数排序。</a:t>
                      </a:r>
                      <a:endParaRPr lang="en-US" altLang="zh-CN" sz="2000" b="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2000" b="1" i="0" kern="1200" dirty="0">
                          <a:solidFill>
                            <a:schemeClr val="dk1"/>
                          </a:solidFill>
                          <a:latin typeface="+mn-lt"/>
                          <a:ea typeface="+mn-ea"/>
                          <a:cs typeface="+mn-cs"/>
                        </a:rPr>
                        <a:t>5.3 Journal(3)</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2000" b="0" i="0" kern="1200" dirty="0">
                          <a:solidFill>
                            <a:schemeClr val="dk1"/>
                          </a:solidFill>
                          <a:latin typeface="+mn-lt"/>
                          <a:ea typeface="+mn-ea"/>
                          <a:cs typeface="+mn-cs"/>
                        </a:rPr>
                        <a:t>用户通过点击订阅邮件中期刊名称的链接，可以查看</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数据库中收录的对应期刊的最新文献。</a:t>
                      </a:r>
                      <a:endParaRPr lang="en-US" altLang="zh-CN" sz="200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hlinkClick r:id="rId3"/>
            <a:extLst>
              <a:ext uri="{FF2B5EF4-FFF2-40B4-BE49-F238E27FC236}">
                <a16:creationId xmlns:a16="http://schemas.microsoft.com/office/drawing/2014/main" id="{DBEA14AE-94E3-39BA-8AEC-4CB3BF0D66DF}"/>
              </a:ext>
            </a:extLst>
          </p:cNvPr>
          <p:cNvPicPr>
            <a:picLocks noChangeAspect="1"/>
          </p:cNvPicPr>
          <p:nvPr/>
        </p:nvPicPr>
        <p:blipFill>
          <a:blip r:embed="rId4"/>
          <a:stretch>
            <a:fillRect/>
          </a:stretch>
        </p:blipFill>
        <p:spPr>
          <a:xfrm>
            <a:off x="7024793" y="365124"/>
            <a:ext cx="4965221" cy="4190097"/>
          </a:xfrm>
          <a:prstGeom prst="rect">
            <a:avLst/>
          </a:prstGeom>
        </p:spPr>
      </p:pic>
    </p:spTree>
    <p:extLst>
      <p:ext uri="{BB962C8B-B14F-4D97-AF65-F5344CB8AC3E}">
        <p14:creationId xmlns:p14="http://schemas.microsoft.com/office/powerpoint/2010/main" val="3650444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69315762"/>
              </p:ext>
            </p:extLst>
          </p:nvPr>
        </p:nvGraphicFramePr>
        <p:xfrm>
          <a:off x="420414" y="367865"/>
          <a:ext cx="6584393" cy="6181088"/>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6 </a:t>
                      </a:r>
                      <a:r>
                        <a:rPr lang="en-US" altLang="zh-CN" sz="2800" i="1" dirty="0">
                          <a:solidFill>
                            <a:schemeClr val="tx1"/>
                          </a:solidFill>
                        </a:rPr>
                        <a:t>RCA </a:t>
                      </a:r>
                      <a:r>
                        <a:rPr lang="zh-CN" altLang="en-US" sz="2800" i="0" dirty="0">
                          <a:solidFill>
                            <a:schemeClr val="tx1"/>
                          </a:solidFill>
                        </a:rPr>
                        <a:t>学者注册</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为全球学者提供学者注册服务。为注册学者提供永久的</a:t>
                      </a:r>
                      <a:r>
                        <a:rPr lang="en-US" altLang="zh-CN" sz="2000" b="0" i="1" kern="1200" dirty="0">
                          <a:solidFill>
                            <a:schemeClr val="dk1"/>
                          </a:solidFill>
                          <a:latin typeface="+mn-lt"/>
                          <a:ea typeface="+mn-ea"/>
                          <a:cs typeface="+mn-cs"/>
                        </a:rPr>
                        <a:t>RCA</a:t>
                      </a:r>
                      <a:r>
                        <a:rPr lang="en-US" altLang="zh-CN" sz="2000" b="0" i="0" kern="1200" dirty="0">
                          <a:solidFill>
                            <a:schemeClr val="dk1"/>
                          </a:solidFill>
                          <a:latin typeface="+mn-lt"/>
                          <a:ea typeface="+mn-ea"/>
                          <a:cs typeface="+mn-cs"/>
                        </a:rPr>
                        <a:t> ID</a:t>
                      </a:r>
                      <a:r>
                        <a:rPr lang="zh-CN" altLang="en-US" sz="2000" b="0" i="0" kern="1200" dirty="0">
                          <a:solidFill>
                            <a:schemeClr val="dk1"/>
                          </a:solidFill>
                          <a:latin typeface="+mn-lt"/>
                          <a:ea typeface="+mn-ea"/>
                          <a:cs typeface="+mn-cs"/>
                        </a:rPr>
                        <a:t>及个人网址，为全球提供个人学术成果展示，学者之间学术交流的平台。目前共有来自全球</a:t>
                      </a:r>
                      <a:r>
                        <a:rPr lang="en-US" altLang="zh-CN" sz="2000" b="0" i="0" kern="1200" dirty="0">
                          <a:solidFill>
                            <a:schemeClr val="dk1"/>
                          </a:solidFill>
                          <a:latin typeface="+mn-lt"/>
                          <a:ea typeface="+mn-ea"/>
                          <a:cs typeface="+mn-cs"/>
                        </a:rPr>
                        <a:t>78</a:t>
                      </a:r>
                      <a:r>
                        <a:rPr lang="zh-CN" altLang="en-US" sz="2000" b="0" i="0" kern="1200" dirty="0">
                          <a:solidFill>
                            <a:schemeClr val="dk1"/>
                          </a:solidFill>
                          <a:latin typeface="+mn-lt"/>
                          <a:ea typeface="+mn-ea"/>
                          <a:cs typeface="+mn-cs"/>
                        </a:rPr>
                        <a:t>个国家或地区，</a:t>
                      </a:r>
                      <a:r>
                        <a:rPr lang="en-US" altLang="zh-CN" sz="2000" b="0" i="0" kern="1200" dirty="0">
                          <a:solidFill>
                            <a:schemeClr val="dk1"/>
                          </a:solidFill>
                          <a:latin typeface="+mn-lt"/>
                          <a:ea typeface="+mn-ea"/>
                          <a:cs typeface="+mn-cs"/>
                        </a:rPr>
                        <a:t>104</a:t>
                      </a:r>
                      <a:r>
                        <a:rPr lang="zh-CN" altLang="en-US" sz="2000" b="0" i="0" kern="1200" dirty="0">
                          <a:solidFill>
                            <a:schemeClr val="dk1"/>
                          </a:solidFill>
                          <a:latin typeface="+mn-lt"/>
                          <a:ea typeface="+mn-ea"/>
                          <a:cs typeface="+mn-cs"/>
                        </a:rPr>
                        <a:t>个学科领域的</a:t>
                      </a:r>
                      <a:r>
                        <a:rPr lang="en-US" altLang="zh-CN" sz="2000" b="0" i="0" kern="1200" dirty="0">
                          <a:solidFill>
                            <a:schemeClr val="dk1"/>
                          </a:solidFill>
                          <a:latin typeface="+mn-lt"/>
                          <a:ea typeface="+mn-ea"/>
                          <a:cs typeface="+mn-cs"/>
                        </a:rPr>
                        <a:t>742</a:t>
                      </a:r>
                      <a:r>
                        <a:rPr lang="zh-CN" altLang="en-US" sz="2000" b="0" i="0" kern="1200" dirty="0">
                          <a:solidFill>
                            <a:schemeClr val="dk1"/>
                          </a:solidFill>
                          <a:latin typeface="+mn-lt"/>
                          <a:ea typeface="+mn-ea"/>
                          <a:cs typeface="+mn-cs"/>
                        </a:rPr>
                        <a:t>学者注册为</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学者。</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学者</a:t>
                      </a:r>
                      <a:r>
                        <a:rPr lang="en-US" altLang="zh-CN" sz="2000" b="0" i="0" kern="1200" dirty="0">
                          <a:solidFill>
                            <a:schemeClr val="dk1"/>
                          </a:solidFill>
                          <a:latin typeface="+mn-lt"/>
                          <a:ea typeface="+mn-ea"/>
                          <a:cs typeface="+mn-cs"/>
                        </a:rPr>
                        <a:t>(Find a Scholar)</a:t>
                      </a:r>
                      <a:r>
                        <a:rPr lang="zh-CN" altLang="en-US" sz="2000" b="0" i="0" kern="1200" dirty="0">
                          <a:solidFill>
                            <a:schemeClr val="dk1"/>
                          </a:solidFill>
                          <a:latin typeface="+mn-lt"/>
                          <a:ea typeface="+mn-ea"/>
                          <a:cs typeface="+mn-cs"/>
                        </a:rPr>
                        <a:t>列表，可以使用学者的文章影响力指数</a:t>
                      </a:r>
                      <a:r>
                        <a:rPr lang="en-US" altLang="zh-CN" sz="2000" b="0" i="0" kern="1200" dirty="0">
                          <a:solidFill>
                            <a:schemeClr val="dk1"/>
                          </a:solidFill>
                          <a:latin typeface="+mn-lt"/>
                          <a:ea typeface="+mn-ea"/>
                          <a:cs typeface="+mn-cs"/>
                        </a:rPr>
                        <a:t>(</a:t>
                      </a:r>
                      <a:r>
                        <a:rPr lang="en-US" altLang="zh-CN" sz="2000" i="1" dirty="0"/>
                        <a:t>Article Influence Index</a:t>
                      </a:r>
                      <a:r>
                        <a:rPr lang="en-US" altLang="zh-CN" sz="2000" b="0" i="0" kern="1200" dirty="0">
                          <a:solidFill>
                            <a:schemeClr val="dk1"/>
                          </a:solidFill>
                          <a:latin typeface="+mn-lt"/>
                          <a:ea typeface="+mn-ea"/>
                          <a:cs typeface="+mn-cs"/>
                        </a:rPr>
                        <a:t>)</a:t>
                      </a:r>
                      <a:r>
                        <a:rPr lang="zh-CN" altLang="en-US" sz="2000" b="0" i="0" kern="1200" dirty="0">
                          <a:solidFill>
                            <a:schemeClr val="dk1"/>
                          </a:solidFill>
                          <a:latin typeface="+mn-lt"/>
                          <a:ea typeface="+mn-ea"/>
                          <a:cs typeface="+mn-cs"/>
                        </a:rPr>
                        <a:t>，文章总引用次数，文章总数等排名。</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学者列表，可以通过学者所属的学科领域</a:t>
                      </a:r>
                      <a:r>
                        <a:rPr lang="en-US" altLang="zh-CN" sz="2000" b="0" i="0" kern="1200" dirty="0">
                          <a:solidFill>
                            <a:schemeClr val="dk1"/>
                          </a:solidFill>
                          <a:latin typeface="+mn-lt"/>
                          <a:ea typeface="+mn-ea"/>
                          <a:cs typeface="+mn-cs"/>
                        </a:rPr>
                        <a:t>(</a:t>
                      </a:r>
                      <a:r>
                        <a:rPr lang="en-US" altLang="zh-CN" sz="2000" dirty="0"/>
                        <a:t>Research Domain</a:t>
                      </a:r>
                      <a:r>
                        <a:rPr lang="en-US" altLang="zh-CN" sz="2000" b="0" i="0" kern="1200" dirty="0">
                          <a:solidFill>
                            <a:schemeClr val="dk1"/>
                          </a:solidFill>
                          <a:latin typeface="+mn-lt"/>
                          <a:ea typeface="+mn-ea"/>
                          <a:cs typeface="+mn-cs"/>
                        </a:rPr>
                        <a:t>)</a:t>
                      </a:r>
                      <a:r>
                        <a:rPr lang="zh-CN" altLang="en-US" sz="2000" b="0" i="0" kern="1200" dirty="0">
                          <a:solidFill>
                            <a:schemeClr val="dk1"/>
                          </a:solidFill>
                          <a:latin typeface="+mn-lt"/>
                          <a:ea typeface="+mn-ea"/>
                          <a:cs typeface="+mn-cs"/>
                        </a:rPr>
                        <a:t>，国家和地区对学者进行分类检索。</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学者可以通过</a:t>
                      </a:r>
                      <a:r>
                        <a:rPr lang="en-US" altLang="zh-CN" sz="2000" b="0" i="0" kern="1200" dirty="0">
                          <a:solidFill>
                            <a:schemeClr val="dk1"/>
                          </a:solidFill>
                          <a:latin typeface="+mn-lt"/>
                          <a:ea typeface="+mn-ea"/>
                          <a:cs typeface="+mn-cs"/>
                        </a:rPr>
                        <a:t>Add as Friend </a:t>
                      </a:r>
                      <a:r>
                        <a:rPr lang="zh-CN" altLang="en-US" sz="2000" b="0" i="0" kern="1200" dirty="0">
                          <a:solidFill>
                            <a:schemeClr val="dk1"/>
                          </a:solidFill>
                          <a:latin typeface="+mn-lt"/>
                          <a:ea typeface="+mn-ea"/>
                          <a:cs typeface="+mn-cs"/>
                        </a:rPr>
                        <a:t>按钮邀请其他学者加入到自己的学术朋友圈，进行学术交流。</a:t>
                      </a: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hlinkClick r:id="rId3"/>
            <a:extLst>
              <a:ext uri="{FF2B5EF4-FFF2-40B4-BE49-F238E27FC236}">
                <a16:creationId xmlns:a16="http://schemas.microsoft.com/office/drawing/2014/main" id="{A806ED52-DF68-FB47-7DFD-33688EEE084F}"/>
              </a:ext>
            </a:extLst>
          </p:cNvPr>
          <p:cNvPicPr>
            <a:picLocks noChangeAspect="1"/>
          </p:cNvPicPr>
          <p:nvPr/>
        </p:nvPicPr>
        <p:blipFill>
          <a:blip r:embed="rId4"/>
          <a:stretch>
            <a:fillRect/>
          </a:stretch>
        </p:blipFill>
        <p:spPr>
          <a:xfrm>
            <a:off x="7004807" y="365125"/>
            <a:ext cx="5193998" cy="2554244"/>
          </a:xfrm>
          <a:prstGeom prst="rect">
            <a:avLst/>
          </a:prstGeom>
        </p:spPr>
      </p:pic>
    </p:spTree>
    <p:extLst>
      <p:ext uri="{BB962C8B-B14F-4D97-AF65-F5344CB8AC3E}">
        <p14:creationId xmlns:p14="http://schemas.microsoft.com/office/powerpoint/2010/main" val="1850929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69771720"/>
              </p:ext>
            </p:extLst>
          </p:nvPr>
        </p:nvGraphicFramePr>
        <p:xfrm>
          <a:off x="420414" y="367865"/>
          <a:ext cx="6584393" cy="5850237"/>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6 </a:t>
                      </a:r>
                      <a:r>
                        <a:rPr lang="en-US" altLang="zh-CN" sz="2800" i="1" dirty="0">
                          <a:solidFill>
                            <a:schemeClr val="tx1"/>
                          </a:solidFill>
                        </a:rPr>
                        <a:t>RCA </a:t>
                      </a:r>
                      <a:r>
                        <a:rPr lang="zh-CN" altLang="en-US" sz="2800" i="0" dirty="0">
                          <a:solidFill>
                            <a:schemeClr val="tx1"/>
                          </a:solidFill>
                        </a:rPr>
                        <a:t>学者注册</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学者个人网页中，可以展示学者的姓名，学位，职称，研究领域，研究关键词，自传，文章总数，总引用次数，文章影响力指数，机构网址，机构信息等个人信息。</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学者可以通过学者的邮箱，</a:t>
                      </a:r>
                      <a:r>
                        <a:rPr lang="en-US" altLang="zh-CN" sz="2000" b="0" i="0" kern="1200" dirty="0">
                          <a:solidFill>
                            <a:schemeClr val="dk1"/>
                          </a:solidFill>
                          <a:latin typeface="+mn-lt"/>
                          <a:ea typeface="+mn-ea"/>
                          <a:cs typeface="+mn-cs"/>
                        </a:rPr>
                        <a:t>PubMed</a:t>
                      </a:r>
                      <a:r>
                        <a:rPr lang="zh-CN" altLang="en-US" sz="2000" b="0" i="0" kern="1200" dirty="0">
                          <a:solidFill>
                            <a:schemeClr val="dk1"/>
                          </a:solidFill>
                          <a:latin typeface="+mn-lt"/>
                          <a:ea typeface="+mn-ea"/>
                          <a:cs typeface="+mn-cs"/>
                        </a:rPr>
                        <a:t>和</a:t>
                      </a:r>
                      <a:r>
                        <a:rPr lang="en-US" altLang="zh-CN" sz="2000" b="0" i="0" kern="1200" dirty="0">
                          <a:solidFill>
                            <a:schemeClr val="dk1"/>
                          </a:solidFill>
                          <a:latin typeface="+mn-lt"/>
                          <a:ea typeface="+mn-ea"/>
                          <a:cs typeface="+mn-cs"/>
                        </a:rPr>
                        <a:t>Scopus</a:t>
                      </a:r>
                      <a:r>
                        <a:rPr lang="zh-CN" altLang="en-US" sz="2000" b="0" i="0" kern="1200" dirty="0">
                          <a:solidFill>
                            <a:schemeClr val="dk1"/>
                          </a:solidFill>
                          <a:latin typeface="+mn-lt"/>
                          <a:ea typeface="+mn-ea"/>
                          <a:cs typeface="+mn-cs"/>
                        </a:rPr>
                        <a:t>等数据库一键导入学者发表的文章，自己的研究成果进行展示。并可以通过</a:t>
                      </a:r>
                      <a:r>
                        <a:rPr lang="en-US" altLang="zh-CN" sz="2000" b="0" i="0"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对自己发表的文章进行文献检索和分析。</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hlinkClick r:id="rId3"/>
            <a:extLst>
              <a:ext uri="{FF2B5EF4-FFF2-40B4-BE49-F238E27FC236}">
                <a16:creationId xmlns:a16="http://schemas.microsoft.com/office/drawing/2014/main" id="{F99A8592-9135-3F02-6D51-E4AB595B3F08}"/>
              </a:ext>
            </a:extLst>
          </p:cNvPr>
          <p:cNvPicPr>
            <a:picLocks noChangeAspect="1"/>
          </p:cNvPicPr>
          <p:nvPr/>
        </p:nvPicPr>
        <p:blipFill>
          <a:blip r:embed="rId4"/>
          <a:stretch>
            <a:fillRect/>
          </a:stretch>
        </p:blipFill>
        <p:spPr>
          <a:xfrm>
            <a:off x="7004807" y="365125"/>
            <a:ext cx="5149601" cy="4864100"/>
          </a:xfrm>
          <a:prstGeom prst="rect">
            <a:avLst/>
          </a:prstGeom>
        </p:spPr>
      </p:pic>
    </p:spTree>
    <p:extLst>
      <p:ext uri="{BB962C8B-B14F-4D97-AF65-F5344CB8AC3E}">
        <p14:creationId xmlns:p14="http://schemas.microsoft.com/office/powerpoint/2010/main" val="50896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0724728"/>
              </p:ext>
            </p:extLst>
          </p:nvPr>
        </p:nvGraphicFramePr>
        <p:xfrm>
          <a:off x="420414" y="367865"/>
          <a:ext cx="6584393" cy="5850237"/>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6 </a:t>
                      </a:r>
                      <a:r>
                        <a:rPr lang="en-US" altLang="zh-CN" sz="2800" i="1" dirty="0">
                          <a:solidFill>
                            <a:schemeClr val="tx1"/>
                          </a:solidFill>
                        </a:rPr>
                        <a:t>RCA </a:t>
                      </a:r>
                      <a:r>
                        <a:rPr lang="zh-CN" altLang="en-US" sz="2800" i="0" dirty="0">
                          <a:solidFill>
                            <a:schemeClr val="tx1"/>
                          </a:solidFill>
                        </a:rPr>
                        <a:t>学者注册</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学者在登录以后，可以通过我的学术朋友圈</a:t>
                      </a:r>
                      <a:r>
                        <a:rPr lang="en-US" altLang="zh-CN" sz="2000" b="0" i="0" kern="1200" dirty="0">
                          <a:solidFill>
                            <a:schemeClr val="dk1"/>
                          </a:solidFill>
                          <a:latin typeface="+mn-lt"/>
                          <a:ea typeface="+mn-ea"/>
                          <a:cs typeface="+mn-cs"/>
                        </a:rPr>
                        <a:t>(My Academic Circle of Friends)</a:t>
                      </a:r>
                      <a:r>
                        <a:rPr lang="zh-CN" altLang="en-US" sz="2000" b="0" i="0" kern="1200" dirty="0">
                          <a:solidFill>
                            <a:schemeClr val="dk1"/>
                          </a:solidFill>
                          <a:latin typeface="+mn-lt"/>
                          <a:ea typeface="+mn-ea"/>
                          <a:cs typeface="+mn-cs"/>
                        </a:rPr>
                        <a:t>同已经互加为好友的学者朋友通过站内消息的形式进行学术交流，包括发送文字消息和文件。</a:t>
                      </a: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35E5FBF9-567B-13D6-592B-55A0239AC50A}"/>
              </a:ext>
            </a:extLst>
          </p:cNvPr>
          <p:cNvPicPr>
            <a:picLocks noChangeAspect="1"/>
          </p:cNvPicPr>
          <p:nvPr/>
        </p:nvPicPr>
        <p:blipFill>
          <a:blip r:embed="rId3"/>
          <a:stretch>
            <a:fillRect/>
          </a:stretch>
        </p:blipFill>
        <p:spPr>
          <a:xfrm>
            <a:off x="7004807" y="365125"/>
            <a:ext cx="5156474" cy="2669875"/>
          </a:xfrm>
          <a:prstGeom prst="rect">
            <a:avLst/>
          </a:prstGeom>
        </p:spPr>
      </p:pic>
      <p:pic>
        <p:nvPicPr>
          <p:cNvPr id="8" name="图片 7">
            <a:extLst>
              <a:ext uri="{FF2B5EF4-FFF2-40B4-BE49-F238E27FC236}">
                <a16:creationId xmlns:a16="http://schemas.microsoft.com/office/drawing/2014/main" id="{2E36F8FB-EC2C-07AF-9936-B8A52A98A26F}"/>
              </a:ext>
            </a:extLst>
          </p:cNvPr>
          <p:cNvPicPr>
            <a:picLocks noChangeAspect="1"/>
          </p:cNvPicPr>
          <p:nvPr/>
        </p:nvPicPr>
        <p:blipFill>
          <a:blip r:embed="rId4"/>
          <a:stretch>
            <a:fillRect/>
          </a:stretch>
        </p:blipFill>
        <p:spPr>
          <a:xfrm>
            <a:off x="7127560" y="3139775"/>
            <a:ext cx="4978082" cy="2460925"/>
          </a:xfrm>
          <a:prstGeom prst="rect">
            <a:avLst/>
          </a:prstGeom>
        </p:spPr>
      </p:pic>
    </p:spTree>
    <p:extLst>
      <p:ext uri="{BB962C8B-B14F-4D97-AF65-F5344CB8AC3E}">
        <p14:creationId xmlns:p14="http://schemas.microsoft.com/office/powerpoint/2010/main" val="247854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32533122"/>
              </p:ext>
            </p:extLst>
          </p:nvPr>
        </p:nvGraphicFramePr>
        <p:xfrm>
          <a:off x="420414" y="367865"/>
          <a:ext cx="6584393" cy="6181088"/>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755648">
                <a:tc>
                  <a:txBody>
                    <a:bodyPr/>
                    <a:lstStyle/>
                    <a:p>
                      <a:r>
                        <a:rPr lang="en-US" sz="2800" i="0" dirty="0">
                          <a:solidFill>
                            <a:schemeClr val="tx1"/>
                          </a:solidFill>
                        </a:rPr>
                        <a:t>7 </a:t>
                      </a:r>
                      <a:r>
                        <a:rPr lang="en-US" altLang="zh-CN" sz="2800" i="1" dirty="0">
                          <a:solidFill>
                            <a:schemeClr val="tx1"/>
                          </a:solidFill>
                        </a:rPr>
                        <a:t>RCA </a:t>
                      </a:r>
                      <a:r>
                        <a:rPr lang="zh-CN" altLang="en-US" sz="2800" i="0" dirty="0">
                          <a:solidFill>
                            <a:schemeClr val="tx1"/>
                          </a:solidFill>
                        </a:rPr>
                        <a:t>机构注册</a:t>
                      </a:r>
                      <a:endParaRPr lang="en-US" i="0" dirty="0"/>
                    </a:p>
                  </a:txBody>
                  <a:tcPr>
                    <a:solidFill>
                      <a:schemeClr val="bg2"/>
                    </a:solidFill>
                  </a:tcPr>
                </a:tc>
                <a:extLst>
                  <a:ext uri="{0D108BD9-81ED-4DB2-BD59-A6C34878D82A}">
                    <a16:rowId xmlns:a16="http://schemas.microsoft.com/office/drawing/2014/main" val="10000"/>
                  </a:ext>
                </a:extLst>
              </a:tr>
              <a:tr h="433258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为全球期刊出版商，期刊，大学，医院，语言润色公司，医药商业公司等提供机构注册服务。为注册用户提供</a:t>
                      </a:r>
                      <a:r>
                        <a:rPr lang="en-US" altLang="zh-CN" sz="2000" b="0" i="1" kern="1200" dirty="0">
                          <a:solidFill>
                            <a:schemeClr val="dk1"/>
                          </a:solidFill>
                          <a:latin typeface="+mn-lt"/>
                          <a:ea typeface="+mn-ea"/>
                          <a:cs typeface="+mn-cs"/>
                        </a:rPr>
                        <a:t>RCA</a:t>
                      </a:r>
                      <a:r>
                        <a:rPr lang="en-US" altLang="zh-CN" sz="2000" b="0" i="0" kern="1200" dirty="0">
                          <a:solidFill>
                            <a:schemeClr val="dk1"/>
                          </a:solidFill>
                          <a:latin typeface="+mn-lt"/>
                          <a:ea typeface="+mn-ea"/>
                          <a:cs typeface="+mn-cs"/>
                        </a:rPr>
                        <a:t> ID</a:t>
                      </a:r>
                      <a:r>
                        <a:rPr lang="zh-CN" altLang="en-US" sz="2000" b="0" i="0" kern="1200" dirty="0">
                          <a:solidFill>
                            <a:schemeClr val="dk1"/>
                          </a:solidFill>
                          <a:latin typeface="+mn-lt"/>
                          <a:ea typeface="+mn-ea"/>
                          <a:cs typeface="+mn-cs"/>
                        </a:rPr>
                        <a:t>及个人网址。</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机构注册网页中，可以展示机构的名称，联系邮箱，机构注册类型，研究领域，研究关键词，简介，文章总数，总引用次数，文章影响力指数，机构网址，机构地址等信息。</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77824">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876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hlinkClick r:id="rId3"/>
            <a:extLst>
              <a:ext uri="{FF2B5EF4-FFF2-40B4-BE49-F238E27FC236}">
                <a16:creationId xmlns:a16="http://schemas.microsoft.com/office/drawing/2014/main" id="{87BCC6BE-C46D-3826-89C5-55A9657628FE}"/>
              </a:ext>
            </a:extLst>
          </p:cNvPr>
          <p:cNvPicPr>
            <a:picLocks noChangeAspect="1"/>
          </p:cNvPicPr>
          <p:nvPr/>
        </p:nvPicPr>
        <p:blipFill>
          <a:blip r:embed="rId4"/>
          <a:stretch>
            <a:fillRect/>
          </a:stretch>
        </p:blipFill>
        <p:spPr>
          <a:xfrm>
            <a:off x="7004806" y="365125"/>
            <a:ext cx="5084643" cy="5521325"/>
          </a:xfrm>
          <a:prstGeom prst="rect">
            <a:avLst/>
          </a:prstGeom>
        </p:spPr>
      </p:pic>
    </p:spTree>
    <p:extLst>
      <p:ext uri="{BB962C8B-B14F-4D97-AF65-F5344CB8AC3E}">
        <p14:creationId xmlns:p14="http://schemas.microsoft.com/office/powerpoint/2010/main" val="384795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4278569"/>
              </p:ext>
            </p:extLst>
          </p:nvPr>
        </p:nvGraphicFramePr>
        <p:xfrm>
          <a:off x="420414" y="367865"/>
          <a:ext cx="6584393" cy="5908255"/>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514520">
                <a:tc>
                  <a:txBody>
                    <a:bodyPr/>
                    <a:lstStyle/>
                    <a:p>
                      <a:r>
                        <a:rPr lang="en-US" sz="2800" i="0" dirty="0">
                          <a:solidFill>
                            <a:schemeClr val="tx1"/>
                          </a:solidFill>
                        </a:rPr>
                        <a:t>7 </a:t>
                      </a:r>
                      <a:r>
                        <a:rPr lang="en-US" altLang="zh-CN" sz="2800" i="1" dirty="0">
                          <a:solidFill>
                            <a:schemeClr val="tx1"/>
                          </a:solidFill>
                        </a:rPr>
                        <a:t>RCA </a:t>
                      </a:r>
                      <a:r>
                        <a:rPr lang="zh-CN" altLang="en-US" sz="2800" i="0" dirty="0">
                          <a:solidFill>
                            <a:schemeClr val="tx1"/>
                          </a:solidFill>
                        </a:rPr>
                        <a:t>机构注册</a:t>
                      </a:r>
                      <a:endParaRPr lang="en-US" i="0" dirty="0"/>
                    </a:p>
                  </a:txBody>
                  <a:tcPr>
                    <a:solidFill>
                      <a:schemeClr val="bg2"/>
                    </a:solidFill>
                  </a:tcPr>
                </a:tc>
                <a:extLst>
                  <a:ext uri="{0D108BD9-81ED-4DB2-BD59-A6C34878D82A}">
                    <a16:rowId xmlns:a16="http://schemas.microsoft.com/office/drawing/2014/main" val="10000"/>
                  </a:ext>
                </a:extLst>
              </a:tr>
              <a:tr h="462809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注册的机构可以将对应机构署名的所有科研人员发表的学术文章导入到账户，将研究成果进行展示。</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通过</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对机构内科研人员发表的文章进行文献引用分析。</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使用</a:t>
                      </a:r>
                      <a:r>
                        <a:rPr lang="en-US" altLang="zh-CN" sz="2000" b="0" i="0" kern="1200" dirty="0">
                          <a:solidFill>
                            <a:schemeClr val="dk1"/>
                          </a:solidFill>
                          <a:latin typeface="+mn-lt"/>
                          <a:ea typeface="+mn-ea"/>
                          <a:cs typeface="+mn-cs"/>
                        </a:rPr>
                        <a:t>Publication Date</a:t>
                      </a:r>
                      <a:r>
                        <a:rPr lang="zh-CN" altLang="en-US" sz="2000" dirty="0"/>
                        <a:t>选项，</a:t>
                      </a:r>
                      <a:r>
                        <a:rPr lang="zh-CN" altLang="en-US" sz="2000" b="0" i="0" kern="1200" dirty="0">
                          <a:solidFill>
                            <a:schemeClr val="dk1"/>
                          </a:solidFill>
                          <a:latin typeface="+mn-lt"/>
                          <a:ea typeface="+mn-ea"/>
                          <a:cs typeface="+mn-cs"/>
                        </a:rPr>
                        <a:t>来查看机构内科研人员最新发表的文章；通过</a:t>
                      </a:r>
                      <a:r>
                        <a:rPr lang="en-US" altLang="zh-CN" sz="2000" b="0" i="0" kern="1200" dirty="0">
                          <a:solidFill>
                            <a:schemeClr val="dk1"/>
                          </a:solidFill>
                          <a:latin typeface="+mn-lt"/>
                          <a:ea typeface="+mn-ea"/>
                          <a:cs typeface="+mn-cs"/>
                        </a:rPr>
                        <a:t>Year Published </a:t>
                      </a:r>
                      <a:r>
                        <a:rPr lang="zh-CN" altLang="en-US" sz="2000" b="0" i="0" kern="1200" dirty="0">
                          <a:solidFill>
                            <a:schemeClr val="dk1"/>
                          </a:solidFill>
                          <a:latin typeface="+mn-lt"/>
                          <a:ea typeface="+mn-ea"/>
                          <a:cs typeface="+mn-cs"/>
                        </a:rPr>
                        <a:t>统计每年发表的文章数量。</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269799">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249045">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hlinkClick r:id="rId3"/>
            <a:extLst>
              <a:ext uri="{FF2B5EF4-FFF2-40B4-BE49-F238E27FC236}">
                <a16:creationId xmlns:a16="http://schemas.microsoft.com/office/drawing/2014/main" id="{ADD24B6E-F223-3578-0121-E3B2BF82908E}"/>
              </a:ext>
            </a:extLst>
          </p:cNvPr>
          <p:cNvPicPr>
            <a:picLocks noChangeAspect="1"/>
          </p:cNvPicPr>
          <p:nvPr/>
        </p:nvPicPr>
        <p:blipFill>
          <a:blip r:embed="rId4"/>
          <a:stretch>
            <a:fillRect/>
          </a:stretch>
        </p:blipFill>
        <p:spPr>
          <a:xfrm>
            <a:off x="7004807" y="365124"/>
            <a:ext cx="5122980" cy="4216401"/>
          </a:xfrm>
          <a:prstGeom prst="rect">
            <a:avLst/>
          </a:prstGeom>
        </p:spPr>
      </p:pic>
    </p:spTree>
    <p:extLst>
      <p:ext uri="{BB962C8B-B14F-4D97-AF65-F5344CB8AC3E}">
        <p14:creationId xmlns:p14="http://schemas.microsoft.com/office/powerpoint/2010/main" val="1049472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44882164"/>
              </p:ext>
            </p:extLst>
          </p:nvPr>
        </p:nvGraphicFramePr>
        <p:xfrm>
          <a:off x="420414" y="367865"/>
          <a:ext cx="6584393" cy="6248400"/>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514520">
                <a:tc>
                  <a:txBody>
                    <a:bodyPr/>
                    <a:lstStyle/>
                    <a:p>
                      <a:r>
                        <a:rPr lang="en-US" sz="2800" i="0" dirty="0">
                          <a:solidFill>
                            <a:schemeClr val="tx1"/>
                          </a:solidFill>
                        </a:rPr>
                        <a:t>7 </a:t>
                      </a:r>
                      <a:r>
                        <a:rPr lang="en-US" altLang="zh-CN" sz="2800" i="1" dirty="0">
                          <a:solidFill>
                            <a:schemeClr val="tx1"/>
                          </a:solidFill>
                        </a:rPr>
                        <a:t>RCA </a:t>
                      </a:r>
                      <a:r>
                        <a:rPr lang="zh-CN" altLang="en-US" sz="2800" i="0" dirty="0">
                          <a:solidFill>
                            <a:schemeClr val="tx1"/>
                          </a:solidFill>
                        </a:rPr>
                        <a:t>机构注册</a:t>
                      </a:r>
                      <a:endParaRPr lang="en-US" i="0" dirty="0"/>
                    </a:p>
                  </a:txBody>
                  <a:tcPr>
                    <a:solidFill>
                      <a:schemeClr val="bg2"/>
                    </a:solidFill>
                  </a:tcPr>
                </a:tc>
                <a:extLst>
                  <a:ext uri="{0D108BD9-81ED-4DB2-BD59-A6C34878D82A}">
                    <a16:rowId xmlns:a16="http://schemas.microsoft.com/office/drawing/2014/main" val="10000"/>
                  </a:ext>
                </a:extLst>
              </a:tr>
              <a:tr h="4628095">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1"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通过</a:t>
                      </a:r>
                      <a:r>
                        <a:rPr lang="en-US" altLang="zh-CN" sz="2000" b="0" i="0" kern="1200" dirty="0">
                          <a:solidFill>
                            <a:schemeClr val="dk1"/>
                          </a:solidFill>
                          <a:latin typeface="+mn-lt"/>
                          <a:ea typeface="+mn-ea"/>
                          <a:cs typeface="+mn-cs"/>
                        </a:rPr>
                        <a:t>Article Statistics</a:t>
                      </a:r>
                      <a:r>
                        <a:rPr lang="zh-CN" altLang="en-US" sz="2000" dirty="0"/>
                        <a:t>选项，</a:t>
                      </a:r>
                      <a:r>
                        <a:rPr lang="zh-CN" altLang="en-US" sz="2000" b="0" i="0" kern="1200" dirty="0">
                          <a:solidFill>
                            <a:schemeClr val="dk1"/>
                          </a:solidFill>
                          <a:latin typeface="+mn-lt"/>
                          <a:ea typeface="+mn-ea"/>
                          <a:cs typeface="+mn-cs"/>
                        </a:rPr>
                        <a:t>可以检索并查看发表文章被</a:t>
                      </a: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a:t>
                      </a:r>
                      <a:r>
                        <a:rPr lang="en-US" altLang="zh-CN" sz="2000" b="0" i="0" kern="1200" dirty="0">
                          <a:solidFill>
                            <a:schemeClr val="dk1"/>
                          </a:solidFill>
                          <a:latin typeface="+mn-lt"/>
                          <a:ea typeface="+mn-ea"/>
                          <a:cs typeface="+mn-cs"/>
                        </a:rPr>
                        <a:t>SCIE</a:t>
                      </a:r>
                      <a:r>
                        <a:rPr lang="zh-CN" altLang="en-US" sz="2000" b="0" i="0" kern="1200" dirty="0">
                          <a:solidFill>
                            <a:schemeClr val="dk1"/>
                          </a:solidFill>
                          <a:latin typeface="+mn-lt"/>
                          <a:ea typeface="+mn-ea"/>
                          <a:cs typeface="+mn-cs"/>
                        </a:rPr>
                        <a:t>，</a:t>
                      </a:r>
                      <a:r>
                        <a:rPr lang="en-US" altLang="zh-CN" sz="2000" b="0" i="0" kern="1200" dirty="0">
                          <a:solidFill>
                            <a:schemeClr val="dk1"/>
                          </a:solidFill>
                          <a:latin typeface="+mn-lt"/>
                          <a:ea typeface="+mn-ea"/>
                          <a:cs typeface="+mn-cs"/>
                        </a:rPr>
                        <a:t>PubMed</a:t>
                      </a:r>
                      <a:r>
                        <a:rPr lang="zh-CN" altLang="en-US" sz="2000" b="0" i="0" kern="1200" dirty="0">
                          <a:solidFill>
                            <a:schemeClr val="dk1"/>
                          </a:solidFill>
                          <a:latin typeface="+mn-lt"/>
                          <a:ea typeface="+mn-ea"/>
                          <a:cs typeface="+mn-cs"/>
                        </a:rPr>
                        <a:t>，</a:t>
                      </a:r>
                      <a:r>
                        <a:rPr lang="en-US" altLang="zh-CN" sz="2000" b="0" i="0" kern="1200" dirty="0">
                          <a:solidFill>
                            <a:schemeClr val="dk1"/>
                          </a:solidFill>
                          <a:latin typeface="+mn-lt"/>
                          <a:ea typeface="+mn-ea"/>
                          <a:cs typeface="+mn-cs"/>
                        </a:rPr>
                        <a:t>ESCI</a:t>
                      </a:r>
                      <a:r>
                        <a:rPr lang="zh-CN" altLang="en-US" sz="2000" b="0" i="0" kern="1200" dirty="0">
                          <a:solidFill>
                            <a:schemeClr val="dk1"/>
                          </a:solidFill>
                          <a:latin typeface="+mn-lt"/>
                          <a:ea typeface="+mn-ea"/>
                          <a:cs typeface="+mn-cs"/>
                        </a:rPr>
                        <a:t>收录数量，及开放获取文章的数量。</a:t>
                      </a:r>
                      <a:endParaRPr lang="en-US" altLang="zh-CN" sz="2000" b="0" i="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dirty="0"/>
                        <a:t>通过</a:t>
                      </a:r>
                      <a:r>
                        <a:rPr lang="en-US" altLang="zh-CN" sz="2000" dirty="0"/>
                        <a:t>First Author</a:t>
                      </a:r>
                      <a:r>
                        <a:rPr lang="zh-CN" altLang="en-US" sz="2000" dirty="0"/>
                        <a:t>选项，可以根据第一作者的姓名，检索并查看对应作者发表的文章数量及具体文献信息。</a:t>
                      </a:r>
                      <a:endParaRPr lang="en-US" altLang="zh-CN"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dirty="0"/>
                        <a:t>通过</a:t>
                      </a:r>
                      <a:r>
                        <a:rPr lang="en-US" altLang="zh-CN" sz="2000" dirty="0"/>
                        <a:t>Publication Titles </a:t>
                      </a:r>
                      <a:r>
                        <a:rPr lang="zh-CN" altLang="en-US" sz="2000" dirty="0"/>
                        <a:t>和</a:t>
                      </a:r>
                      <a:r>
                        <a:rPr lang="en-US" altLang="zh-CN" sz="2000" dirty="0"/>
                        <a:t>Category</a:t>
                      </a:r>
                      <a:r>
                        <a:rPr lang="zh-CN" altLang="en-US" sz="2000" dirty="0"/>
                        <a:t>选项，可以查看机构科研人员发表的文章分布在哪些期刊及学科领域。</a:t>
                      </a:r>
                      <a:endParaRPr lang="en-US" altLang="zh-CN"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dirty="0"/>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i="0" dirty="0"/>
                        <a:t>通过以上</a:t>
                      </a:r>
                      <a:r>
                        <a:rPr lang="en-US" altLang="zh-CN" sz="2000" i="1" dirty="0"/>
                        <a:t>RCA</a:t>
                      </a:r>
                      <a:r>
                        <a:rPr lang="zh-CN" altLang="en-US" sz="2000" i="0" dirty="0"/>
                        <a:t>功能，</a:t>
                      </a:r>
                      <a:r>
                        <a:rPr lang="zh-CN" altLang="en-US" sz="2000" dirty="0"/>
                        <a:t>机构可以及时、有效的管理机构下属科研人员的文章发表情况，并对机构起到一定的宣传作用。</a:t>
                      </a: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269799">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249045">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3AAF8877-EDDF-B3B2-6C45-FEDCB4791362}"/>
              </a:ext>
            </a:extLst>
          </p:cNvPr>
          <p:cNvPicPr>
            <a:picLocks noChangeAspect="1"/>
          </p:cNvPicPr>
          <p:nvPr/>
        </p:nvPicPr>
        <p:blipFill>
          <a:blip r:embed="rId3"/>
          <a:stretch>
            <a:fillRect/>
          </a:stretch>
        </p:blipFill>
        <p:spPr>
          <a:xfrm>
            <a:off x="7054981" y="365125"/>
            <a:ext cx="5121516" cy="4864100"/>
          </a:xfrm>
          <a:prstGeom prst="rect">
            <a:avLst/>
          </a:prstGeom>
        </p:spPr>
      </p:pic>
    </p:spTree>
    <p:extLst>
      <p:ext uri="{BB962C8B-B14F-4D97-AF65-F5344CB8AC3E}">
        <p14:creationId xmlns:p14="http://schemas.microsoft.com/office/powerpoint/2010/main" val="238872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34867300"/>
              </p:ext>
            </p:extLst>
          </p:nvPr>
        </p:nvGraphicFramePr>
        <p:xfrm>
          <a:off x="420415" y="367870"/>
          <a:ext cx="6621516" cy="6995795"/>
        </p:xfrm>
        <a:graphic>
          <a:graphicData uri="http://schemas.openxmlformats.org/drawingml/2006/table">
            <a:tbl>
              <a:tblPr firstRow="1" bandRow="1">
                <a:tableStyleId>{5C22544A-7EE6-4342-B048-85BDC9FD1C3A}</a:tableStyleId>
              </a:tblPr>
              <a:tblGrid>
                <a:gridCol w="6621516">
                  <a:extLst>
                    <a:ext uri="{9D8B030D-6E8A-4147-A177-3AD203B41FA5}">
                      <a16:colId xmlns:a16="http://schemas.microsoft.com/office/drawing/2014/main" val="20000"/>
                    </a:ext>
                  </a:extLst>
                </a:gridCol>
              </a:tblGrid>
              <a:tr h="453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i="1" kern="1200" dirty="0">
                          <a:solidFill>
                            <a:schemeClr val="tx1"/>
                          </a:solidFill>
                          <a:effectLst/>
                          <a:latin typeface="+mn-lt"/>
                          <a:ea typeface="+mn-ea"/>
                          <a:cs typeface="+mn-cs"/>
                        </a:rPr>
                        <a:t>RCA </a:t>
                      </a:r>
                      <a:r>
                        <a:rPr lang="zh-CN" altLang="en-US" sz="2800" b="1" kern="1200" dirty="0">
                          <a:solidFill>
                            <a:schemeClr val="tx1"/>
                          </a:solidFill>
                          <a:effectLst/>
                          <a:latin typeface="+mn-lt"/>
                          <a:ea typeface="+mn-ea"/>
                          <a:cs typeface="+mn-cs"/>
                        </a:rPr>
                        <a:t>的用途是什么？</a:t>
                      </a:r>
                      <a:endParaRPr lang="en-US" altLang="zh-CN" sz="2800" b="1" kern="1200" dirty="0">
                        <a:solidFill>
                          <a:schemeClr val="tx1"/>
                        </a:solidFill>
                        <a:effectLst/>
                        <a:latin typeface="+mn-lt"/>
                        <a:ea typeface="+mn-ea"/>
                        <a:cs typeface="+mn-cs"/>
                      </a:endParaRPr>
                    </a:p>
                  </a:txBody>
                  <a:tcPr>
                    <a:solidFill>
                      <a:schemeClr val="bg2"/>
                    </a:solidFill>
                  </a:tcPr>
                </a:tc>
                <a:extLst>
                  <a:ext uri="{0D108BD9-81ED-4DB2-BD59-A6C34878D82A}">
                    <a16:rowId xmlns:a16="http://schemas.microsoft.com/office/drawing/2014/main" val="10000"/>
                  </a:ext>
                </a:extLst>
              </a:tr>
              <a:tr h="4694646">
                <a:tc>
                  <a:txBody>
                    <a:bodyPr/>
                    <a:lstStyle/>
                    <a:p>
                      <a:endParaRPr lang="en-US" sz="2000" b="1" dirty="0"/>
                    </a:p>
                    <a:p>
                      <a:endParaRPr lang="en-US" sz="2000" b="1" dirty="0"/>
                    </a:p>
                    <a:p>
                      <a:pPr marL="342900" indent="-342900">
                        <a:buFont typeface="Wingdings" panose="05000000000000000000" pitchFamily="2" charset="2"/>
                        <a:buChar char="l"/>
                      </a:pPr>
                      <a:r>
                        <a:rPr lang="en-US" altLang="zh-CN" sz="1800" b="0" i="1" dirty="0"/>
                        <a:t>RCA</a:t>
                      </a:r>
                      <a:r>
                        <a:rPr lang="zh-CN" altLang="en-US" sz="1800" b="0" dirty="0"/>
                        <a:t>对院长的用途是什么？</a:t>
                      </a:r>
                      <a:endParaRPr lang="en-US" altLang="zh-CN" sz="1800" b="0" dirty="0"/>
                    </a:p>
                    <a:p>
                      <a:pPr marL="0" indent="0">
                        <a:buFont typeface="Wingdings" panose="05000000000000000000" pitchFamily="2" charset="2"/>
                        <a:buNone/>
                      </a:pPr>
                      <a:endParaRPr lang="en-US" altLang="zh-CN" sz="1800" b="0" dirty="0">
                        <a:solidFill>
                          <a:schemeClr val="accent2">
                            <a:lumMod val="75000"/>
                          </a:schemeClr>
                        </a:solidFill>
                      </a:endParaRPr>
                    </a:p>
                    <a:p>
                      <a:pPr marL="0" indent="0">
                        <a:buFont typeface="Wingdings" panose="05000000000000000000" pitchFamily="2" charset="2"/>
                        <a:buNone/>
                      </a:pPr>
                      <a:r>
                        <a:rPr lang="zh-CN" altLang="en-US" sz="1800" b="0" dirty="0">
                          <a:solidFill>
                            <a:schemeClr val="accent2">
                              <a:lumMod val="75000"/>
                            </a:schemeClr>
                          </a:solidFill>
                        </a:rPr>
                        <a:t>选拔引进高端人才，展示医院优秀学术成果，推动医院的学科建设。</a:t>
                      </a:r>
                      <a:endParaRPr lang="en-US" altLang="zh-CN" sz="1800" b="0" dirty="0">
                        <a:solidFill>
                          <a:schemeClr val="accent2">
                            <a:lumMod val="75000"/>
                          </a:schemeClr>
                        </a:solidFill>
                      </a:endParaRPr>
                    </a:p>
                    <a:p>
                      <a:pPr marL="0" indent="0">
                        <a:buFont typeface="Wingdings" panose="05000000000000000000" pitchFamily="2" charset="2"/>
                        <a:buNone/>
                      </a:pPr>
                      <a:endParaRPr lang="zh-CN" altLang="en-US" sz="1800" b="0" dirty="0"/>
                    </a:p>
                    <a:p>
                      <a:pPr marL="342900" indent="-342900">
                        <a:buFont typeface="Wingdings" panose="05000000000000000000" pitchFamily="2" charset="2"/>
                        <a:buChar char="l"/>
                      </a:pPr>
                      <a:r>
                        <a:rPr lang="en-US" altLang="zh-CN" sz="1800" b="0" i="1" dirty="0"/>
                        <a:t>RCA</a:t>
                      </a:r>
                      <a:r>
                        <a:rPr lang="zh-CN" altLang="en-US" sz="1800" b="0" dirty="0"/>
                        <a:t>对副院长的用途是什么？</a:t>
                      </a:r>
                      <a:endParaRPr lang="en-US" altLang="zh-CN" sz="1800" b="0" dirty="0"/>
                    </a:p>
                    <a:p>
                      <a:pPr marL="0" indent="0">
                        <a:buFont typeface="Wingdings" panose="05000000000000000000" pitchFamily="2" charset="2"/>
                        <a:buNone/>
                      </a:pPr>
                      <a:endParaRPr lang="en-US" altLang="zh-CN" sz="1800" b="0" kern="1200" dirty="0">
                        <a:solidFill>
                          <a:schemeClr val="accent2">
                            <a:lumMod val="75000"/>
                          </a:schemeClr>
                        </a:solidFill>
                        <a:latin typeface="+mn-lt"/>
                        <a:ea typeface="+mn-ea"/>
                        <a:cs typeface="+mn-cs"/>
                      </a:endParaRPr>
                    </a:p>
                    <a:p>
                      <a:pPr marL="0" indent="0">
                        <a:buFont typeface="Wingdings" panose="05000000000000000000" pitchFamily="2" charset="2"/>
                        <a:buNone/>
                      </a:pPr>
                      <a:r>
                        <a:rPr lang="zh-CN" altLang="en-US" sz="1800" b="0" kern="1200" dirty="0">
                          <a:solidFill>
                            <a:schemeClr val="accent2">
                              <a:lumMod val="75000"/>
                            </a:schemeClr>
                          </a:solidFill>
                          <a:latin typeface="+mn-lt"/>
                          <a:ea typeface="+mn-ea"/>
                          <a:cs typeface="+mn-cs"/>
                        </a:rPr>
                        <a:t>查找学科热点，完善科研和教学方向，更好地管理医院科研成果。</a:t>
                      </a:r>
                      <a:endParaRPr lang="en-US" altLang="zh-CN" sz="1800" b="0" kern="1200" dirty="0">
                        <a:solidFill>
                          <a:schemeClr val="accent2">
                            <a:lumMod val="75000"/>
                          </a:schemeClr>
                        </a:solidFill>
                        <a:latin typeface="+mn-lt"/>
                        <a:ea typeface="+mn-ea"/>
                        <a:cs typeface="+mn-cs"/>
                      </a:endParaRPr>
                    </a:p>
                    <a:p>
                      <a:pPr marL="342900" indent="-342900">
                        <a:buFont typeface="Wingdings" panose="05000000000000000000" pitchFamily="2" charset="2"/>
                        <a:buChar char="l"/>
                      </a:pPr>
                      <a:endParaRPr lang="zh-CN" altLang="en-US" sz="1800" b="0" dirty="0"/>
                    </a:p>
                    <a:p>
                      <a:pPr marL="342900" indent="-342900">
                        <a:buFont typeface="Wingdings" panose="05000000000000000000" pitchFamily="2" charset="2"/>
                        <a:buChar char="l"/>
                      </a:pPr>
                      <a:r>
                        <a:rPr lang="en-US" altLang="zh-CN" sz="1800" b="0" i="1" dirty="0"/>
                        <a:t>RCA</a:t>
                      </a:r>
                      <a:r>
                        <a:rPr lang="zh-CN" altLang="en-US" sz="1800" b="0" dirty="0"/>
                        <a:t>对图书馆的用途是什么？</a:t>
                      </a:r>
                      <a:endParaRPr lang="en-US" altLang="zh-CN" sz="1800" b="0" dirty="0"/>
                    </a:p>
                    <a:p>
                      <a:pPr marL="0" indent="0">
                        <a:buFont typeface="Wingdings" panose="05000000000000000000" pitchFamily="2" charset="2"/>
                        <a:buNone/>
                      </a:pPr>
                      <a:endParaRPr lang="en-US" altLang="zh-CN" sz="1800" b="0" kern="1200" dirty="0">
                        <a:solidFill>
                          <a:schemeClr val="accent2">
                            <a:lumMod val="75000"/>
                          </a:schemeClr>
                        </a:solidFill>
                        <a:latin typeface="+mn-lt"/>
                        <a:ea typeface="+mn-ea"/>
                        <a:cs typeface="+mn-cs"/>
                      </a:endParaRPr>
                    </a:p>
                    <a:p>
                      <a:pPr marL="0" indent="0">
                        <a:buFont typeface="Wingdings" panose="05000000000000000000" pitchFamily="2" charset="2"/>
                        <a:buNone/>
                      </a:pPr>
                      <a:r>
                        <a:rPr lang="zh-CN" altLang="en-US" sz="1800" b="0" kern="1200" dirty="0">
                          <a:solidFill>
                            <a:schemeClr val="accent2">
                              <a:lumMod val="75000"/>
                            </a:schemeClr>
                          </a:solidFill>
                          <a:latin typeface="+mn-lt"/>
                          <a:ea typeface="+mn-ea"/>
                          <a:cs typeface="+mn-cs"/>
                        </a:rPr>
                        <a:t>方便、快捷地统计和汇总医院的科研论文发表情况。</a:t>
                      </a:r>
                      <a:endParaRPr lang="en-US" altLang="zh-CN" sz="1800" b="0" kern="1200" dirty="0">
                        <a:solidFill>
                          <a:schemeClr val="accent2">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1800" b="0" dirty="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en-US" altLang="zh-CN" sz="1800" b="0" i="1" dirty="0"/>
                        <a:t>RCA</a:t>
                      </a:r>
                      <a:r>
                        <a:rPr lang="zh-CN" altLang="en-US" sz="1800" b="0" dirty="0"/>
                        <a:t>对期刊的用途是什么？</a:t>
                      </a:r>
                      <a:endParaRPr lang="en-US" altLang="zh-CN" sz="1800"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1800" b="0" kern="1200" dirty="0">
                        <a:solidFill>
                          <a:schemeClr val="accent2">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800" b="0" kern="1200" dirty="0">
                          <a:solidFill>
                            <a:schemeClr val="accent2">
                              <a:lumMod val="75000"/>
                            </a:schemeClr>
                          </a:solidFill>
                          <a:latin typeface="+mn-lt"/>
                          <a:ea typeface="+mn-ea"/>
                          <a:cs typeface="+mn-cs"/>
                        </a:rPr>
                        <a:t>方便、快捷地统计分析期刊发表文章的引用情况。展示并宣传期刊，吸引更多优质稿源。</a:t>
                      </a:r>
                      <a:endParaRPr lang="zh-CN" altLang="en-US" sz="1800" b="0" dirty="0"/>
                    </a:p>
                  </a:txBody>
                  <a:tcPr>
                    <a:solidFill>
                      <a:schemeClr val="bg1"/>
                    </a:solidFill>
                  </a:tcPr>
                </a:tc>
                <a:extLst>
                  <a:ext uri="{0D108BD9-81ED-4DB2-BD59-A6C34878D82A}">
                    <a16:rowId xmlns:a16="http://schemas.microsoft.com/office/drawing/2014/main" val="10001"/>
                  </a:ext>
                </a:extLst>
              </a:tr>
              <a:tr h="654072">
                <a:tc>
                  <a:txBody>
                    <a:bodyPr/>
                    <a:lstStyle/>
                    <a:p>
                      <a:pPr algn="ctr">
                        <a:lnSpc>
                          <a:spcPct val="150000"/>
                        </a:lnSpc>
                      </a:pPr>
                      <a:endParaRPr lang="en-US" altLang="zh-CN" sz="3200" kern="1200" dirty="0">
                        <a:solidFill>
                          <a:schemeClr val="accent2"/>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2009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33396F3A-CA0C-666F-86F5-543F9CEA0D22}"/>
              </a:ext>
            </a:extLst>
          </p:cNvPr>
          <p:cNvPicPr>
            <a:picLocks noChangeAspect="1"/>
          </p:cNvPicPr>
          <p:nvPr/>
        </p:nvPicPr>
        <p:blipFill>
          <a:blip r:embed="rId3"/>
          <a:stretch>
            <a:fillRect/>
          </a:stretch>
        </p:blipFill>
        <p:spPr>
          <a:xfrm>
            <a:off x="7041931" y="367863"/>
            <a:ext cx="5077018" cy="3784687"/>
          </a:xfrm>
          <a:prstGeom prst="rect">
            <a:avLst/>
          </a:prstGeom>
        </p:spPr>
      </p:pic>
    </p:spTree>
    <p:extLst>
      <p:ext uri="{BB962C8B-B14F-4D97-AF65-F5344CB8AC3E}">
        <p14:creationId xmlns:p14="http://schemas.microsoft.com/office/powerpoint/2010/main" val="1605536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96715688"/>
              </p:ext>
            </p:extLst>
          </p:nvPr>
        </p:nvGraphicFramePr>
        <p:xfrm>
          <a:off x="420415" y="367867"/>
          <a:ext cx="6618560" cy="6934835"/>
        </p:xfrm>
        <a:graphic>
          <a:graphicData uri="http://schemas.openxmlformats.org/drawingml/2006/table">
            <a:tbl>
              <a:tblPr firstRow="1" bandRow="1">
                <a:tableStyleId>{5C22544A-7EE6-4342-B048-85BDC9FD1C3A}</a:tableStyleId>
              </a:tblPr>
              <a:tblGrid>
                <a:gridCol w="6618560">
                  <a:extLst>
                    <a:ext uri="{9D8B030D-6E8A-4147-A177-3AD203B41FA5}">
                      <a16:colId xmlns:a16="http://schemas.microsoft.com/office/drawing/2014/main" val="20000"/>
                    </a:ext>
                  </a:extLst>
                </a:gridCol>
              </a:tblGrid>
              <a:tr h="4195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i="1" kern="1200" dirty="0">
                          <a:solidFill>
                            <a:schemeClr val="tx1"/>
                          </a:solidFill>
                          <a:effectLst/>
                          <a:latin typeface="+mn-lt"/>
                          <a:ea typeface="+mn-ea"/>
                          <a:cs typeface="+mn-cs"/>
                        </a:rPr>
                        <a:t>RCA </a:t>
                      </a:r>
                      <a:r>
                        <a:rPr lang="zh-CN" altLang="en-US" sz="2800" b="1" kern="1200" dirty="0">
                          <a:solidFill>
                            <a:schemeClr val="tx1"/>
                          </a:solidFill>
                          <a:effectLst/>
                          <a:latin typeface="+mn-lt"/>
                          <a:ea typeface="+mn-ea"/>
                          <a:cs typeface="+mn-cs"/>
                        </a:rPr>
                        <a:t>的用途是什么？</a:t>
                      </a:r>
                      <a:endParaRPr lang="en-US" altLang="zh-CN" sz="2800" b="1" kern="1200" dirty="0">
                        <a:solidFill>
                          <a:schemeClr val="tx1"/>
                        </a:solidFill>
                        <a:effectLst/>
                        <a:latin typeface="+mn-lt"/>
                        <a:ea typeface="+mn-ea"/>
                        <a:cs typeface="+mn-cs"/>
                      </a:endParaRPr>
                    </a:p>
                  </a:txBody>
                  <a:tcPr>
                    <a:solidFill>
                      <a:schemeClr val="bg2"/>
                    </a:solidFill>
                  </a:tcPr>
                </a:tc>
                <a:extLst>
                  <a:ext uri="{0D108BD9-81ED-4DB2-BD59-A6C34878D82A}">
                    <a16:rowId xmlns:a16="http://schemas.microsoft.com/office/drawing/2014/main" val="10000"/>
                  </a:ext>
                </a:extLst>
              </a:tr>
              <a:tr h="4491580">
                <a:tc>
                  <a:txBody>
                    <a:bodyPr/>
                    <a:lstStyle/>
                    <a:p>
                      <a:pPr marL="0" indent="0">
                        <a:buFont typeface="Wingdings" panose="05000000000000000000" pitchFamily="2" charset="2"/>
                        <a:buNone/>
                      </a:pPr>
                      <a:endParaRPr lang="en-US" altLang="zh-CN" sz="1800" b="0" dirty="0"/>
                    </a:p>
                    <a:p>
                      <a:pPr marL="0" indent="0">
                        <a:buFont typeface="Wingdings" panose="05000000000000000000" pitchFamily="2" charset="2"/>
                        <a:buNone/>
                      </a:pPr>
                      <a:endParaRPr lang="en-US" altLang="zh-CN" sz="1800" b="0" dirty="0"/>
                    </a:p>
                    <a:p>
                      <a:pPr marL="342900" indent="-342900">
                        <a:buFont typeface="Wingdings" panose="05000000000000000000" pitchFamily="2" charset="2"/>
                        <a:buChar char="l"/>
                      </a:pPr>
                      <a:r>
                        <a:rPr lang="en-US" altLang="zh-CN" sz="1800" b="0" i="1" dirty="0"/>
                        <a:t>RCA</a:t>
                      </a:r>
                      <a:r>
                        <a:rPr lang="zh-CN" altLang="en-US" sz="1800" b="0" dirty="0"/>
                        <a:t>对学者的用途是什么？</a:t>
                      </a:r>
                      <a:endParaRPr lang="en-US" altLang="zh-CN" sz="1800" b="0" dirty="0"/>
                    </a:p>
                    <a:p>
                      <a:pPr marL="0" indent="0">
                        <a:buFont typeface="Wingdings" panose="05000000000000000000" pitchFamily="2" charset="2"/>
                        <a:buNone/>
                      </a:pPr>
                      <a:endParaRPr lang="en-US" altLang="zh-CN" sz="1800" b="0" kern="1200" dirty="0">
                        <a:solidFill>
                          <a:schemeClr val="accent2">
                            <a:lumMod val="75000"/>
                          </a:schemeClr>
                        </a:solidFill>
                        <a:latin typeface="+mn-lt"/>
                        <a:ea typeface="+mn-ea"/>
                        <a:cs typeface="+mn-cs"/>
                      </a:endParaRPr>
                    </a:p>
                    <a:p>
                      <a:pPr marL="0" indent="0">
                        <a:buFont typeface="Wingdings" panose="05000000000000000000" pitchFamily="2" charset="2"/>
                        <a:buNone/>
                      </a:pPr>
                      <a:r>
                        <a:rPr lang="zh-CN" altLang="en-US" sz="1800" b="0" kern="1200" dirty="0">
                          <a:solidFill>
                            <a:schemeClr val="accent2">
                              <a:lumMod val="75000"/>
                            </a:schemeClr>
                          </a:solidFill>
                          <a:latin typeface="+mn-lt"/>
                          <a:ea typeface="+mn-ea"/>
                          <a:cs typeface="+mn-cs"/>
                        </a:rPr>
                        <a:t>汇总展示个人学术成果，了解最新研究动态，增进学者之间的学术交流。</a:t>
                      </a:r>
                      <a:endParaRPr lang="en-US" altLang="zh-CN" sz="1800" b="0" kern="1200" dirty="0">
                        <a:solidFill>
                          <a:schemeClr val="accent2">
                            <a:lumMod val="75000"/>
                          </a:schemeClr>
                        </a:solidFill>
                        <a:latin typeface="+mn-lt"/>
                        <a:ea typeface="+mn-ea"/>
                        <a:cs typeface="+mn-cs"/>
                      </a:endParaRPr>
                    </a:p>
                    <a:p>
                      <a:pPr marL="0" indent="0">
                        <a:buFont typeface="Wingdings" panose="05000000000000000000" pitchFamily="2" charset="2"/>
                        <a:buNone/>
                      </a:pPr>
                      <a:endParaRPr lang="zh-CN" altLang="en-US" sz="1800" b="0" dirty="0"/>
                    </a:p>
                    <a:p>
                      <a:pPr marL="342900" indent="-342900">
                        <a:buFont typeface="Wingdings" panose="05000000000000000000" pitchFamily="2" charset="2"/>
                        <a:buChar char="l"/>
                      </a:pPr>
                      <a:r>
                        <a:rPr lang="en-US" altLang="zh-CN" sz="1800" b="0" i="1" dirty="0"/>
                        <a:t>RCA</a:t>
                      </a:r>
                      <a:r>
                        <a:rPr lang="zh-CN" altLang="en-US" sz="1800" b="0" dirty="0"/>
                        <a:t>对作者的用途是什么？</a:t>
                      </a:r>
                      <a:endParaRPr lang="en-US" altLang="zh-CN" sz="1800" b="0" dirty="0"/>
                    </a:p>
                    <a:p>
                      <a:pPr marL="0" indent="0">
                        <a:buFont typeface="Wingdings" panose="05000000000000000000" pitchFamily="2" charset="2"/>
                        <a:buNone/>
                      </a:pPr>
                      <a:endParaRPr lang="en-US" altLang="zh-CN" sz="1800" b="0" dirty="0"/>
                    </a:p>
                    <a:p>
                      <a:pPr marL="0" indent="0">
                        <a:buFont typeface="Wingdings" panose="05000000000000000000" pitchFamily="2" charset="2"/>
                        <a:buNone/>
                      </a:pPr>
                      <a:r>
                        <a:rPr lang="zh-CN" altLang="en-US" sz="1800" b="0" kern="1200" dirty="0">
                          <a:solidFill>
                            <a:schemeClr val="accent2">
                              <a:lumMod val="75000"/>
                            </a:schemeClr>
                          </a:solidFill>
                          <a:latin typeface="+mn-lt"/>
                          <a:ea typeface="+mn-ea"/>
                          <a:cs typeface="+mn-cs"/>
                        </a:rPr>
                        <a:t>免费检索查阅文献获取</a:t>
                      </a:r>
                      <a:r>
                        <a:rPr lang="en-US" altLang="zh-CN" sz="1800" b="0" kern="1200" dirty="0">
                          <a:solidFill>
                            <a:schemeClr val="accent2">
                              <a:lumMod val="75000"/>
                            </a:schemeClr>
                          </a:solidFill>
                          <a:latin typeface="+mn-lt"/>
                          <a:ea typeface="+mn-ea"/>
                          <a:cs typeface="+mn-cs"/>
                        </a:rPr>
                        <a:t>PDF</a:t>
                      </a:r>
                      <a:r>
                        <a:rPr lang="zh-CN" altLang="en-US" sz="1800" b="0" kern="1200" dirty="0">
                          <a:solidFill>
                            <a:schemeClr val="accent2">
                              <a:lumMod val="75000"/>
                            </a:schemeClr>
                          </a:solidFill>
                          <a:latin typeface="+mn-lt"/>
                          <a:ea typeface="+mn-ea"/>
                          <a:cs typeface="+mn-cs"/>
                        </a:rPr>
                        <a:t>全文，精准查找并选择期刊投稿。</a:t>
                      </a:r>
                      <a:endParaRPr lang="en-US" altLang="zh-CN" sz="1800" b="0" kern="1200" dirty="0">
                        <a:solidFill>
                          <a:schemeClr val="accent2">
                            <a:lumMod val="75000"/>
                          </a:schemeClr>
                        </a:solidFill>
                        <a:latin typeface="+mn-lt"/>
                        <a:ea typeface="+mn-ea"/>
                        <a:cs typeface="+mn-cs"/>
                      </a:endParaRPr>
                    </a:p>
                    <a:p>
                      <a:pPr marL="0" indent="0">
                        <a:buFont typeface="Wingdings" panose="05000000000000000000" pitchFamily="2" charset="2"/>
                        <a:buNone/>
                      </a:pPr>
                      <a:endParaRPr lang="zh-CN" altLang="en-US" sz="1800" b="0" dirty="0"/>
                    </a:p>
                    <a:p>
                      <a:pPr marL="342900" indent="-342900">
                        <a:buFont typeface="Wingdings" panose="05000000000000000000" pitchFamily="2" charset="2"/>
                        <a:buChar char="l"/>
                      </a:pPr>
                      <a:r>
                        <a:rPr lang="en-US" altLang="zh-CN" sz="1800" b="0" i="1" dirty="0"/>
                        <a:t>RCA</a:t>
                      </a:r>
                      <a:r>
                        <a:rPr lang="zh-CN" altLang="en-US" sz="1800" b="0" dirty="0"/>
                        <a:t>对读者的用途是什么？</a:t>
                      </a:r>
                      <a:endParaRPr lang="en-US" altLang="zh-CN" sz="1800"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CN" sz="1800" b="0" kern="1200" dirty="0">
                        <a:solidFill>
                          <a:schemeClr val="accent2">
                            <a:lumMod val="7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800" b="0" kern="1200" dirty="0">
                          <a:solidFill>
                            <a:schemeClr val="accent2">
                              <a:lumMod val="75000"/>
                            </a:schemeClr>
                          </a:solidFill>
                          <a:latin typeface="+mn-lt"/>
                          <a:ea typeface="+mn-ea"/>
                          <a:cs typeface="+mn-cs"/>
                        </a:rPr>
                        <a:t>及时了解相关学科最新研究动态，免费检索并阅读最新发表的文献。</a:t>
                      </a:r>
                      <a:endParaRPr lang="en-US" altLang="zh-CN" sz="1800" b="0" kern="1200" dirty="0">
                        <a:solidFill>
                          <a:schemeClr val="accent2">
                            <a:lumMod val="75000"/>
                          </a:schemeClr>
                        </a:solidFill>
                        <a:latin typeface="+mn-lt"/>
                        <a:ea typeface="+mn-ea"/>
                        <a:cs typeface="+mn-cs"/>
                      </a:endParaRPr>
                    </a:p>
                    <a:p>
                      <a:pPr marL="342900" indent="-342900">
                        <a:buFont typeface="Wingdings" panose="05000000000000000000" pitchFamily="2" charset="2"/>
                        <a:buChar char="l"/>
                      </a:pPr>
                      <a:endParaRPr lang="en-US" altLang="zh-CN" sz="1800" b="0" dirty="0"/>
                    </a:p>
                    <a:p>
                      <a:pPr marL="342900" indent="-342900">
                        <a:buFont typeface="Wingdings" panose="05000000000000000000" pitchFamily="2" charset="2"/>
                        <a:buChar char="l"/>
                      </a:pPr>
                      <a:r>
                        <a:rPr lang="en-US" altLang="zh-CN" sz="1800" b="0" i="1" dirty="0"/>
                        <a:t>RCA</a:t>
                      </a:r>
                      <a:r>
                        <a:rPr lang="en-US" altLang="zh-CN" sz="1800" b="0" dirty="0"/>
                        <a:t> </a:t>
                      </a:r>
                      <a:r>
                        <a:rPr lang="zh-CN" altLang="en-US" sz="1800" b="0" dirty="0"/>
                        <a:t>对订阅者的用途是什么？</a:t>
                      </a:r>
                      <a:endParaRPr lang="en-US" altLang="zh-CN" sz="1800" b="0" dirty="0"/>
                    </a:p>
                    <a:p>
                      <a:pPr marL="0" indent="0">
                        <a:buFont typeface="Wingdings" panose="05000000000000000000" pitchFamily="2" charset="2"/>
                        <a:buNone/>
                      </a:pPr>
                      <a:endParaRPr lang="en-US" altLang="zh-CN" sz="1800" b="0" dirty="0"/>
                    </a:p>
                    <a:p>
                      <a:pPr marL="0" indent="0">
                        <a:buFont typeface="Wingdings" panose="05000000000000000000" pitchFamily="2" charset="2"/>
                        <a:buNone/>
                      </a:pPr>
                      <a:r>
                        <a:rPr lang="zh-CN" altLang="en-US" sz="1800" b="0" kern="1200" dirty="0">
                          <a:solidFill>
                            <a:schemeClr val="accent2">
                              <a:lumMod val="75000"/>
                            </a:schemeClr>
                          </a:solidFill>
                          <a:latin typeface="+mn-lt"/>
                          <a:ea typeface="+mn-ea"/>
                          <a:cs typeface="+mn-cs"/>
                        </a:rPr>
                        <a:t>及时了解阅读关注学科、关键词和期刊最新发表的重要研究成果。</a:t>
                      </a:r>
                      <a:endParaRPr lang="en-US" altLang="zh-CN" sz="1600" b="0" kern="1200" dirty="0">
                        <a:solidFill>
                          <a:schemeClr val="accent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708217">
                <a:tc>
                  <a:txBody>
                    <a:bodyPr/>
                    <a:lstStyle/>
                    <a:p>
                      <a:pPr algn="l">
                        <a:lnSpc>
                          <a:spcPct val="150000"/>
                        </a:lnSpc>
                      </a:pPr>
                      <a:endParaRPr lang="en-US" altLang="zh-CN" sz="3200" kern="1200" dirty="0">
                        <a:solidFill>
                          <a:schemeClr val="accent2"/>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296148">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33396F3A-CA0C-666F-86F5-543F9CEA0D22}"/>
              </a:ext>
            </a:extLst>
          </p:cNvPr>
          <p:cNvPicPr>
            <a:picLocks noChangeAspect="1"/>
          </p:cNvPicPr>
          <p:nvPr/>
        </p:nvPicPr>
        <p:blipFill>
          <a:blip r:embed="rId3"/>
          <a:stretch>
            <a:fillRect/>
          </a:stretch>
        </p:blipFill>
        <p:spPr>
          <a:xfrm>
            <a:off x="7041931" y="367863"/>
            <a:ext cx="5077018" cy="3784687"/>
          </a:xfrm>
          <a:prstGeom prst="rect">
            <a:avLst/>
          </a:prstGeom>
        </p:spPr>
      </p:pic>
      <p:sp>
        <p:nvSpPr>
          <p:cNvPr id="2" name="文本框 1">
            <a:extLst>
              <a:ext uri="{FF2B5EF4-FFF2-40B4-BE49-F238E27FC236}">
                <a16:creationId xmlns:a16="http://schemas.microsoft.com/office/drawing/2014/main" id="{F519DF7B-F436-2988-E7C9-A1BE4B6CE224}"/>
              </a:ext>
            </a:extLst>
          </p:cNvPr>
          <p:cNvSpPr txBox="1"/>
          <p:nvPr/>
        </p:nvSpPr>
        <p:spPr>
          <a:xfrm>
            <a:off x="7404336" y="5096069"/>
            <a:ext cx="4714613" cy="1107996"/>
          </a:xfrm>
          <a:prstGeom prst="rect">
            <a:avLst/>
          </a:prstGeom>
          <a:noFill/>
        </p:spPr>
        <p:txBody>
          <a:bodyPr wrap="square" rtlCol="0">
            <a:spAutoFit/>
          </a:bodyPr>
          <a:lstStyle/>
          <a:p>
            <a:r>
              <a:rPr lang="en-US" altLang="zh-CN" sz="6600" dirty="0">
                <a:solidFill>
                  <a:schemeClr val="accent2">
                    <a:lumMod val="75000"/>
                  </a:schemeClr>
                </a:solidFill>
                <a:latin typeface="Book Antiqua" panose="02040602050305030304" pitchFamily="18" charset="0"/>
              </a:rPr>
              <a:t>Thank</a:t>
            </a:r>
            <a:r>
              <a:rPr lang="zh-CN" altLang="en-US" sz="6600" dirty="0">
                <a:solidFill>
                  <a:schemeClr val="accent2">
                    <a:lumMod val="75000"/>
                  </a:schemeClr>
                </a:solidFill>
                <a:latin typeface="Book Antiqua" panose="02040602050305030304" pitchFamily="18" charset="0"/>
              </a:rPr>
              <a:t> </a:t>
            </a:r>
            <a:r>
              <a:rPr lang="en-US" altLang="zh-CN" sz="6600" dirty="0">
                <a:solidFill>
                  <a:schemeClr val="accent2">
                    <a:lumMod val="75000"/>
                  </a:schemeClr>
                </a:solidFill>
                <a:latin typeface="Book Antiqua" panose="02040602050305030304" pitchFamily="18" charset="0"/>
              </a:rPr>
              <a:t>you!</a:t>
            </a:r>
            <a:endParaRPr lang="zh-CN" altLang="en-US" sz="6600" dirty="0">
              <a:solidFill>
                <a:schemeClr val="accent2">
                  <a:lumMod val="75000"/>
                </a:schemeClr>
              </a:solidFill>
              <a:latin typeface="Book Antiqua" panose="02040602050305030304" pitchFamily="18" charset="0"/>
            </a:endParaRPr>
          </a:p>
        </p:txBody>
      </p:sp>
    </p:spTree>
    <p:extLst>
      <p:ext uri="{BB962C8B-B14F-4D97-AF65-F5344CB8AC3E}">
        <p14:creationId xmlns:p14="http://schemas.microsoft.com/office/powerpoint/2010/main" val="216920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34703297"/>
              </p:ext>
            </p:extLst>
          </p:nvPr>
        </p:nvGraphicFramePr>
        <p:xfrm>
          <a:off x="420414" y="367864"/>
          <a:ext cx="6584393" cy="6888381"/>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488863">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2674370">
                <a:tc>
                  <a:txBody>
                    <a:bodyPr/>
                    <a:lstStyle/>
                    <a:p>
                      <a:pPr marL="0" indent="0">
                        <a:buNone/>
                      </a:pPr>
                      <a:endParaRPr lang="en-US" altLang="zh-CN" sz="2000" b="1" i="0" dirty="0"/>
                    </a:p>
                    <a:p>
                      <a:pPr marL="0" indent="0">
                        <a:buNone/>
                      </a:pPr>
                      <a:r>
                        <a:rPr lang="en-US" altLang="zh-CN" sz="2000" b="1" i="0" dirty="0"/>
                        <a:t>1.1 </a:t>
                      </a:r>
                      <a:r>
                        <a:rPr lang="en-US" sz="2000" b="1" i="1" dirty="0"/>
                        <a:t>RCA</a:t>
                      </a:r>
                      <a:r>
                        <a:rPr lang="en-US" sz="2000" b="1" dirty="0"/>
                        <a:t> </a:t>
                      </a:r>
                      <a:r>
                        <a:rPr lang="zh-CN" altLang="en-US" sz="2000" b="1" dirty="0"/>
                        <a:t>数据主要来自</a:t>
                      </a:r>
                      <a:r>
                        <a:rPr lang="en-US" altLang="zh-CN" sz="2000" b="1" dirty="0" err="1"/>
                        <a:t>Crossref</a:t>
                      </a:r>
                      <a:r>
                        <a:rPr lang="en-US" altLang="zh-CN" sz="2000" b="1" dirty="0"/>
                        <a:t>, PubMed, </a:t>
                      </a:r>
                      <a:r>
                        <a:rPr lang="zh-CN" altLang="en-US" sz="2000" b="1" dirty="0"/>
                        <a:t>和</a:t>
                      </a:r>
                      <a:r>
                        <a:rPr lang="en-US" altLang="zh-CN" sz="2000" b="1" dirty="0"/>
                        <a:t>PubMed Central</a:t>
                      </a:r>
                      <a:r>
                        <a:rPr lang="zh-CN" altLang="en-US" sz="2000" b="1" dirty="0"/>
                        <a:t>。</a:t>
                      </a:r>
                      <a:endParaRPr lang="en-US" altLang="zh-CN" sz="2000" b="1" dirty="0"/>
                    </a:p>
                    <a:p>
                      <a:pPr marL="0" indent="0">
                        <a:buNone/>
                      </a:pPr>
                      <a:endParaRPr lang="en-US" altLang="zh-CN" sz="2000" b="1" dirty="0"/>
                    </a:p>
                    <a:p>
                      <a:pPr marL="0" indent="0">
                        <a:buNone/>
                      </a:pPr>
                      <a:r>
                        <a:rPr lang="en-US" altLang="zh-CN" sz="2000" b="1" dirty="0"/>
                        <a:t>1.2 </a:t>
                      </a:r>
                      <a:r>
                        <a:rPr lang="en-US" altLang="zh-CN" sz="2000" b="1" i="1" dirty="0"/>
                        <a:t>RCA</a:t>
                      </a:r>
                      <a:r>
                        <a:rPr lang="en-US" altLang="zh-CN" sz="2000" b="1" dirty="0"/>
                        <a:t> </a:t>
                      </a:r>
                      <a:r>
                        <a:rPr lang="zh-CN" altLang="en-US" sz="2000" b="1" dirty="0"/>
                        <a:t>目前收录文献</a:t>
                      </a:r>
                      <a:r>
                        <a:rPr lang="en-US" altLang="zh-CN" sz="2000" b="1" dirty="0"/>
                        <a:t>139206251</a:t>
                      </a:r>
                      <a:r>
                        <a:rPr lang="zh-CN" altLang="en-US" sz="2000" b="1" dirty="0"/>
                        <a:t>条。</a:t>
                      </a:r>
                      <a:endParaRPr lang="en-US" altLang="zh-CN" sz="2000" b="1" dirty="0"/>
                    </a:p>
                    <a:p>
                      <a:pPr marL="0" indent="0">
                        <a:buNone/>
                      </a:pPr>
                      <a:endParaRPr lang="en-US" altLang="zh-CN" sz="2000" b="1" dirty="0"/>
                    </a:p>
                    <a:p>
                      <a:pPr marL="0" indent="0">
                        <a:buNone/>
                      </a:pPr>
                      <a:r>
                        <a:rPr lang="en-US" altLang="zh-CN" sz="2000" b="1" dirty="0"/>
                        <a:t>1.3 </a:t>
                      </a:r>
                      <a:r>
                        <a:rPr lang="zh-CN" altLang="en-US" sz="2000" b="1" kern="1200" dirty="0">
                          <a:solidFill>
                            <a:schemeClr val="dk1"/>
                          </a:solidFill>
                          <a:latin typeface="+mn-lt"/>
                          <a:ea typeface="+mn-ea"/>
                          <a:cs typeface="+mn-cs"/>
                        </a:rPr>
                        <a:t>收录文献信息包括：</a:t>
                      </a:r>
                      <a:r>
                        <a:rPr lang="zh-CN" altLang="en-US" sz="2000" b="0" kern="1200" dirty="0">
                          <a:solidFill>
                            <a:schemeClr val="dk1"/>
                          </a:solidFill>
                          <a:latin typeface="+mn-lt"/>
                          <a:ea typeface="+mn-ea"/>
                          <a:cs typeface="+mn-cs"/>
                        </a:rPr>
                        <a:t>作者姓名，题目，期刊名称，出版年，卷，页码，</a:t>
                      </a:r>
                      <a:r>
                        <a:rPr lang="en-US" altLang="zh-CN" sz="2000" b="0" kern="1200" dirty="0">
                          <a:solidFill>
                            <a:schemeClr val="dk1"/>
                          </a:solidFill>
                          <a:latin typeface="+mn-lt"/>
                          <a:ea typeface="+mn-ea"/>
                          <a:cs typeface="+mn-cs"/>
                        </a:rPr>
                        <a:t>PMID</a:t>
                      </a:r>
                      <a:r>
                        <a:rPr lang="zh-CN" altLang="en-US" sz="2000" b="0" kern="1200" dirty="0">
                          <a:solidFill>
                            <a:schemeClr val="dk1"/>
                          </a:solidFill>
                          <a:latin typeface="+mn-lt"/>
                          <a:ea typeface="+mn-ea"/>
                          <a:cs typeface="+mn-cs"/>
                        </a:rPr>
                        <a:t>，</a:t>
                      </a:r>
                      <a:r>
                        <a:rPr lang="en-US" altLang="zh-CN" sz="2000" b="0" kern="1200" dirty="0">
                          <a:solidFill>
                            <a:schemeClr val="dk1"/>
                          </a:solidFill>
                          <a:latin typeface="+mn-lt"/>
                          <a:ea typeface="+mn-ea"/>
                          <a:cs typeface="+mn-cs"/>
                        </a:rPr>
                        <a:t>DOI</a:t>
                      </a:r>
                      <a:r>
                        <a:rPr lang="zh-CN" altLang="en-US" sz="2000" b="0" kern="1200" dirty="0">
                          <a:solidFill>
                            <a:schemeClr val="dk1"/>
                          </a:solidFill>
                          <a:latin typeface="+mn-lt"/>
                          <a:ea typeface="+mn-ea"/>
                          <a:cs typeface="+mn-cs"/>
                        </a:rPr>
                        <a:t>， 被引次数</a:t>
                      </a:r>
                      <a:r>
                        <a:rPr lang="en-US" altLang="zh-CN" sz="2000" b="0" kern="1200" dirty="0">
                          <a:solidFill>
                            <a:schemeClr val="dk1"/>
                          </a:solidFill>
                          <a:latin typeface="+mn-lt"/>
                          <a:ea typeface="+mn-ea"/>
                          <a:cs typeface="+mn-cs"/>
                        </a:rPr>
                        <a:t>(Cited by in </a:t>
                      </a:r>
                      <a:r>
                        <a:rPr lang="en-US" altLang="zh-CN" sz="2000" b="0" kern="1200" dirty="0" err="1">
                          <a:solidFill>
                            <a:schemeClr val="dk1"/>
                          </a:solidFill>
                          <a:latin typeface="+mn-lt"/>
                          <a:ea typeface="+mn-ea"/>
                          <a:cs typeface="+mn-cs"/>
                        </a:rPr>
                        <a:t>Crossref</a:t>
                      </a:r>
                      <a:r>
                        <a:rPr lang="en-US" altLang="zh-CN" sz="2000" b="0" kern="1200" dirty="0">
                          <a:solidFill>
                            <a:schemeClr val="dk1"/>
                          </a:solidFill>
                          <a:latin typeface="+mn-lt"/>
                          <a:ea typeface="+mn-ea"/>
                          <a:cs typeface="+mn-cs"/>
                        </a:rPr>
                        <a:t> </a:t>
                      </a:r>
                      <a:r>
                        <a:rPr lang="zh-CN" altLang="en-US" sz="2000" b="0" kern="1200" dirty="0">
                          <a:solidFill>
                            <a:schemeClr val="dk1"/>
                          </a:solidFill>
                          <a:latin typeface="+mn-lt"/>
                          <a:ea typeface="+mn-ea"/>
                          <a:cs typeface="+mn-cs"/>
                        </a:rPr>
                        <a:t>和</a:t>
                      </a:r>
                      <a:r>
                        <a:rPr lang="en-US" altLang="zh-CN" sz="2000" b="0" kern="1200" dirty="0">
                          <a:solidFill>
                            <a:schemeClr val="dk1"/>
                          </a:solidFill>
                          <a:latin typeface="+mn-lt"/>
                          <a:ea typeface="+mn-ea"/>
                          <a:cs typeface="+mn-cs"/>
                        </a:rPr>
                        <a:t>Cited by in RCA)</a:t>
                      </a:r>
                      <a:r>
                        <a:rPr lang="zh-CN" altLang="en-US" sz="2000" b="0" kern="1200" dirty="0">
                          <a:solidFill>
                            <a:schemeClr val="dk1"/>
                          </a:solidFill>
                          <a:latin typeface="+mn-lt"/>
                          <a:ea typeface="+mn-ea"/>
                          <a:cs typeface="+mn-cs"/>
                        </a:rPr>
                        <a:t>，文章影响力指数 </a:t>
                      </a:r>
                      <a:r>
                        <a:rPr lang="en-US" altLang="zh-CN" sz="2000" b="0" kern="1200" dirty="0">
                          <a:solidFill>
                            <a:schemeClr val="dk1"/>
                          </a:solidFill>
                          <a:latin typeface="+mn-lt"/>
                          <a:ea typeface="+mn-ea"/>
                          <a:cs typeface="+mn-cs"/>
                        </a:rPr>
                        <a:t>(Impact Index Per Article)</a:t>
                      </a:r>
                      <a:r>
                        <a:rPr lang="zh-CN" altLang="en-US" sz="2000" b="0" kern="1200" dirty="0">
                          <a:solidFill>
                            <a:schemeClr val="dk1"/>
                          </a:solidFill>
                          <a:latin typeface="+mn-lt"/>
                          <a:ea typeface="+mn-ea"/>
                          <a:cs typeface="+mn-cs"/>
                        </a:rPr>
                        <a:t>，文献引文分析，全文链接，部分文章包括</a:t>
                      </a:r>
                      <a:r>
                        <a:rPr lang="en-US" altLang="zh-CN" sz="2000" b="0" kern="1200" dirty="0">
                          <a:solidFill>
                            <a:schemeClr val="dk1"/>
                          </a:solidFill>
                          <a:latin typeface="+mn-lt"/>
                          <a:ea typeface="+mn-ea"/>
                          <a:cs typeface="+mn-cs"/>
                        </a:rPr>
                        <a:t>PDF</a:t>
                      </a:r>
                      <a:r>
                        <a:rPr lang="zh-CN" altLang="en-US" sz="2000" b="0" kern="1200" dirty="0">
                          <a:solidFill>
                            <a:schemeClr val="dk1"/>
                          </a:solidFill>
                          <a:latin typeface="+mn-lt"/>
                          <a:ea typeface="+mn-ea"/>
                          <a:cs typeface="+mn-cs"/>
                        </a:rPr>
                        <a:t>全文，摘要，图片等。</a:t>
                      </a: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2590701">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508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hlinkClick r:id="rId3"/>
            <a:extLst>
              <a:ext uri="{FF2B5EF4-FFF2-40B4-BE49-F238E27FC236}">
                <a16:creationId xmlns:a16="http://schemas.microsoft.com/office/drawing/2014/main" id="{94294CF3-5D73-900A-6810-BD6B6A8CB8D7}"/>
              </a:ext>
            </a:extLst>
          </p:cNvPr>
          <p:cNvPicPr>
            <a:picLocks noChangeAspect="1"/>
          </p:cNvPicPr>
          <p:nvPr/>
        </p:nvPicPr>
        <p:blipFill>
          <a:blip r:embed="rId4"/>
          <a:stretch>
            <a:fillRect/>
          </a:stretch>
        </p:blipFill>
        <p:spPr>
          <a:xfrm>
            <a:off x="7004807" y="365125"/>
            <a:ext cx="5079603" cy="3624044"/>
          </a:xfrm>
          <a:prstGeom prst="rect">
            <a:avLst/>
          </a:prstGeom>
        </p:spPr>
      </p:pic>
    </p:spTree>
    <p:extLst>
      <p:ext uri="{BB962C8B-B14F-4D97-AF65-F5344CB8AC3E}">
        <p14:creationId xmlns:p14="http://schemas.microsoft.com/office/powerpoint/2010/main" val="416085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16271466"/>
              </p:ext>
            </p:extLst>
          </p:nvPr>
        </p:nvGraphicFramePr>
        <p:xfrm>
          <a:off x="420414" y="367864"/>
          <a:ext cx="6584393" cy="6423311"/>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488863">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2674370">
                <a:tc>
                  <a:txBody>
                    <a:bodyPr/>
                    <a:lstStyle/>
                    <a:p>
                      <a:pPr marL="0" indent="0">
                        <a:buNone/>
                      </a:pPr>
                      <a:endParaRPr lang="en-US" altLang="zh-CN" sz="2000" b="1" i="0" dirty="0"/>
                    </a:p>
                    <a:p>
                      <a:pPr marL="0" indent="0">
                        <a:buNone/>
                      </a:pPr>
                      <a:r>
                        <a:rPr lang="en-US" altLang="zh-CN" sz="2000" b="1" dirty="0"/>
                        <a:t>1.3.1 </a:t>
                      </a:r>
                      <a:r>
                        <a:rPr lang="zh-CN" altLang="en-US" sz="2000" b="1" dirty="0"/>
                        <a:t>文献来源</a:t>
                      </a:r>
                      <a:r>
                        <a:rPr lang="zh-CN" altLang="en-US" sz="2000" b="1" kern="1200" dirty="0">
                          <a:solidFill>
                            <a:schemeClr val="dk1"/>
                          </a:solidFill>
                          <a:latin typeface="+mn-lt"/>
                          <a:ea typeface="+mn-ea"/>
                          <a:cs typeface="+mn-cs"/>
                        </a:rPr>
                        <a:t>期刊的名称</a:t>
                      </a:r>
                      <a:endParaRPr lang="en-US" altLang="zh-CN" sz="2000" b="1" kern="1200" dirty="0">
                        <a:solidFill>
                          <a:schemeClr val="dk1"/>
                        </a:solidFill>
                        <a:latin typeface="+mn-lt"/>
                        <a:ea typeface="+mn-ea"/>
                        <a:cs typeface="+mn-cs"/>
                      </a:endParaRPr>
                    </a:p>
                    <a:p>
                      <a:pPr marL="0" indent="0">
                        <a:buNone/>
                      </a:pPr>
                      <a:endParaRPr lang="en-US" altLang="zh-CN" sz="2000" b="1" kern="1200" dirty="0">
                        <a:solidFill>
                          <a:schemeClr val="dk1"/>
                        </a:solidFill>
                        <a:latin typeface="+mn-lt"/>
                        <a:ea typeface="+mn-ea"/>
                        <a:cs typeface="+mn-cs"/>
                      </a:endParaRPr>
                    </a:p>
                    <a:p>
                      <a:pPr marL="0" indent="0">
                        <a:buNone/>
                      </a:pPr>
                      <a:r>
                        <a:rPr lang="zh-CN" altLang="en-US" sz="2000" b="0" kern="1200" dirty="0">
                          <a:solidFill>
                            <a:schemeClr val="dk1"/>
                          </a:solidFill>
                          <a:latin typeface="+mn-lt"/>
                          <a:ea typeface="+mn-ea"/>
                          <a:cs typeface="+mn-cs"/>
                        </a:rPr>
                        <a:t>期刊名称链接的页面中，详细列出了期刊的基本信息，包括期刊名称，</a:t>
                      </a:r>
                      <a:r>
                        <a:rPr lang="en-US" altLang="zh-CN" sz="2000" b="0" kern="1200" dirty="0">
                          <a:solidFill>
                            <a:schemeClr val="dk1"/>
                          </a:solidFill>
                          <a:latin typeface="+mn-lt"/>
                          <a:ea typeface="+mn-ea"/>
                          <a:cs typeface="+mn-cs"/>
                        </a:rPr>
                        <a:t>ISSN</a:t>
                      </a:r>
                      <a:r>
                        <a:rPr lang="zh-CN" altLang="en-US" sz="2000" b="0" kern="1200" dirty="0">
                          <a:solidFill>
                            <a:schemeClr val="dk1"/>
                          </a:solidFill>
                          <a:latin typeface="+mn-lt"/>
                          <a:ea typeface="+mn-ea"/>
                          <a:cs typeface="+mn-cs"/>
                        </a:rPr>
                        <a:t>，学科领域，是否为同行评议期刊，</a:t>
                      </a:r>
                      <a:r>
                        <a:rPr lang="en-US" altLang="zh-CN" sz="2000" b="0" kern="1200" dirty="0">
                          <a:solidFill>
                            <a:schemeClr val="dk1"/>
                          </a:solidFill>
                          <a:latin typeface="+mn-lt"/>
                          <a:ea typeface="+mn-ea"/>
                          <a:cs typeface="+mn-cs"/>
                        </a:rPr>
                        <a:t>Publisher</a:t>
                      </a:r>
                      <a:r>
                        <a:rPr lang="zh-CN" altLang="en-US" sz="2000" b="0" kern="1200" dirty="0">
                          <a:solidFill>
                            <a:schemeClr val="dk1"/>
                          </a:solidFill>
                          <a:latin typeface="+mn-lt"/>
                          <a:ea typeface="+mn-ea"/>
                          <a:cs typeface="+mn-cs"/>
                        </a:rPr>
                        <a:t>，期刊网址，编委会成员网址，在线投稿网址，数据库收录，影响因子，期刊影响力指数</a:t>
                      </a:r>
                      <a:r>
                        <a:rPr lang="en-US" altLang="zh-CN" sz="2000" b="0" kern="1200" dirty="0">
                          <a:solidFill>
                            <a:schemeClr val="dk1"/>
                          </a:solidFill>
                          <a:latin typeface="+mn-lt"/>
                          <a:ea typeface="+mn-ea"/>
                          <a:cs typeface="+mn-cs"/>
                        </a:rPr>
                        <a:t>(</a:t>
                      </a:r>
                      <a:r>
                        <a:rPr lang="fr-FR" altLang="zh-CN" sz="2000" b="0" kern="1200" dirty="0">
                          <a:solidFill>
                            <a:schemeClr val="dk1"/>
                          </a:solidFill>
                          <a:latin typeface="+mn-lt"/>
                          <a:ea typeface="+mn-ea"/>
                          <a:cs typeface="+mn-cs"/>
                        </a:rPr>
                        <a:t>2022 </a:t>
                      </a:r>
                      <a:r>
                        <a:rPr lang="fr-FR" altLang="zh-CN" sz="2000" b="0" i="1" kern="1200" dirty="0">
                          <a:solidFill>
                            <a:schemeClr val="dk1"/>
                          </a:solidFill>
                          <a:latin typeface="+mn-lt"/>
                          <a:ea typeface="+mn-ea"/>
                          <a:cs typeface="+mn-cs"/>
                        </a:rPr>
                        <a:t>Journal Article Influence Index</a:t>
                      </a:r>
                      <a:r>
                        <a:rPr lang="en-US" altLang="zh-CN" sz="2000" b="0" kern="1200" dirty="0">
                          <a:solidFill>
                            <a:schemeClr val="dk1"/>
                          </a:solidFill>
                          <a:latin typeface="+mn-lt"/>
                          <a:ea typeface="+mn-ea"/>
                          <a:cs typeface="+mn-cs"/>
                        </a:rPr>
                        <a:t>)</a:t>
                      </a:r>
                      <a:r>
                        <a:rPr lang="zh-CN" altLang="en-US" sz="2000" b="0" kern="1200" dirty="0">
                          <a:solidFill>
                            <a:schemeClr val="dk1"/>
                          </a:solidFill>
                          <a:latin typeface="+mn-lt"/>
                          <a:ea typeface="+mn-ea"/>
                          <a:cs typeface="+mn-cs"/>
                        </a:rPr>
                        <a:t>等。</a:t>
                      </a: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2590701">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45080">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FE15D206-095A-2619-433E-8B5B0ECFB3D1}"/>
              </a:ext>
            </a:extLst>
          </p:cNvPr>
          <p:cNvPicPr>
            <a:picLocks noChangeAspect="1"/>
          </p:cNvPicPr>
          <p:nvPr/>
        </p:nvPicPr>
        <p:blipFill>
          <a:blip r:embed="rId3"/>
          <a:stretch>
            <a:fillRect/>
          </a:stretch>
        </p:blipFill>
        <p:spPr>
          <a:xfrm>
            <a:off x="7004806" y="365125"/>
            <a:ext cx="5121713" cy="3997150"/>
          </a:xfrm>
          <a:prstGeom prst="rect">
            <a:avLst/>
          </a:prstGeom>
        </p:spPr>
      </p:pic>
    </p:spTree>
    <p:extLst>
      <p:ext uri="{BB962C8B-B14F-4D97-AF65-F5344CB8AC3E}">
        <p14:creationId xmlns:p14="http://schemas.microsoft.com/office/powerpoint/2010/main" val="193098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1783264"/>
              </p:ext>
            </p:extLst>
          </p:nvPr>
        </p:nvGraphicFramePr>
        <p:xfrm>
          <a:off x="420414" y="367865"/>
          <a:ext cx="6584393" cy="648075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690815">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3002390">
                <a:tc>
                  <a:txBody>
                    <a:bodyPr/>
                    <a:lstStyle/>
                    <a:p>
                      <a:pPr marL="0" indent="0">
                        <a:buNone/>
                      </a:pPr>
                      <a:endParaRPr lang="en-US" altLang="zh-CN" sz="2000" b="1" i="0" dirty="0"/>
                    </a:p>
                    <a:p>
                      <a:pPr marL="0" indent="0">
                        <a:buNone/>
                      </a:pPr>
                      <a:r>
                        <a:rPr lang="en-US" altLang="zh-CN" sz="2000" b="1" dirty="0"/>
                        <a:t>1.3.2 </a:t>
                      </a:r>
                      <a:r>
                        <a:rPr lang="zh-CN" altLang="en-US" sz="2000" b="1" dirty="0"/>
                        <a:t>文献的</a:t>
                      </a:r>
                      <a:r>
                        <a:rPr lang="en-US" altLang="zh-CN" sz="2000" b="1" kern="1200" dirty="0">
                          <a:solidFill>
                            <a:schemeClr val="dk1"/>
                          </a:solidFill>
                          <a:latin typeface="+mn-lt"/>
                          <a:ea typeface="+mn-ea"/>
                          <a:cs typeface="+mn-cs"/>
                        </a:rPr>
                        <a:t>PMID</a:t>
                      </a:r>
                      <a:r>
                        <a:rPr lang="zh-CN" altLang="en-US" sz="2000" b="1" kern="1200" dirty="0">
                          <a:solidFill>
                            <a:schemeClr val="dk1"/>
                          </a:solidFill>
                          <a:latin typeface="+mn-lt"/>
                          <a:ea typeface="+mn-ea"/>
                          <a:cs typeface="+mn-cs"/>
                        </a:rPr>
                        <a:t>，</a:t>
                      </a:r>
                      <a:r>
                        <a:rPr lang="en-US" altLang="zh-CN" sz="2000" b="1" kern="1200" dirty="0">
                          <a:solidFill>
                            <a:schemeClr val="dk1"/>
                          </a:solidFill>
                          <a:latin typeface="+mn-lt"/>
                          <a:ea typeface="+mn-ea"/>
                          <a:cs typeface="+mn-cs"/>
                        </a:rPr>
                        <a:t>DOI</a:t>
                      </a:r>
                    </a:p>
                    <a:p>
                      <a:pPr marL="0" indent="0">
                        <a:buNone/>
                      </a:pPr>
                      <a:r>
                        <a:rPr lang="zh-CN" altLang="en-US" sz="2000" b="0" kern="1200" dirty="0">
                          <a:solidFill>
                            <a:schemeClr val="dk1"/>
                          </a:solidFill>
                          <a:latin typeface="+mn-lt"/>
                          <a:ea typeface="+mn-ea"/>
                          <a:cs typeface="+mn-cs"/>
                        </a:rPr>
                        <a:t>文献的</a:t>
                      </a:r>
                      <a:r>
                        <a:rPr lang="en-US" altLang="zh-CN" sz="2000" b="0" kern="1200" dirty="0">
                          <a:solidFill>
                            <a:schemeClr val="dk1"/>
                          </a:solidFill>
                          <a:latin typeface="+mn-lt"/>
                          <a:ea typeface="+mn-ea"/>
                          <a:cs typeface="+mn-cs"/>
                        </a:rPr>
                        <a:t>PMID</a:t>
                      </a:r>
                      <a:r>
                        <a:rPr lang="zh-CN" altLang="en-US" sz="2000" b="0" kern="1200" dirty="0">
                          <a:solidFill>
                            <a:schemeClr val="dk1"/>
                          </a:solidFill>
                          <a:latin typeface="+mn-lt"/>
                          <a:ea typeface="+mn-ea"/>
                          <a:cs typeface="+mn-cs"/>
                        </a:rPr>
                        <a:t>和</a:t>
                      </a:r>
                      <a:r>
                        <a:rPr lang="en-US" altLang="zh-CN" sz="2000" b="0" kern="1200" dirty="0">
                          <a:solidFill>
                            <a:schemeClr val="dk1"/>
                          </a:solidFill>
                          <a:latin typeface="+mn-lt"/>
                          <a:ea typeface="+mn-ea"/>
                          <a:cs typeface="+mn-cs"/>
                        </a:rPr>
                        <a:t>DOI</a:t>
                      </a:r>
                      <a:r>
                        <a:rPr lang="zh-CN" altLang="en-US" sz="2000" b="0" kern="1200" dirty="0">
                          <a:solidFill>
                            <a:schemeClr val="dk1"/>
                          </a:solidFill>
                          <a:latin typeface="+mn-lt"/>
                          <a:ea typeface="+mn-ea"/>
                          <a:cs typeface="+mn-cs"/>
                        </a:rPr>
                        <a:t>，分别可以链接到文献在</a:t>
                      </a:r>
                      <a:r>
                        <a:rPr lang="en-US" altLang="zh-CN" sz="2000" b="0" kern="1200" dirty="0">
                          <a:solidFill>
                            <a:schemeClr val="dk1"/>
                          </a:solidFill>
                          <a:latin typeface="+mn-lt"/>
                          <a:ea typeface="+mn-ea"/>
                          <a:cs typeface="+mn-cs"/>
                        </a:rPr>
                        <a:t>PubMed</a:t>
                      </a:r>
                      <a:r>
                        <a:rPr lang="zh-CN" altLang="en-US" sz="2000" b="0" kern="1200" dirty="0">
                          <a:solidFill>
                            <a:schemeClr val="dk1"/>
                          </a:solidFill>
                          <a:latin typeface="+mn-lt"/>
                          <a:ea typeface="+mn-ea"/>
                          <a:cs typeface="+mn-cs"/>
                        </a:rPr>
                        <a:t>收录页面，以及原始来源网址。</a:t>
                      </a:r>
                      <a:endParaRPr lang="en-US" altLang="zh-CN" sz="2000" b="0" kern="1200" dirty="0">
                        <a:solidFill>
                          <a:schemeClr val="dk1"/>
                        </a:solidFill>
                        <a:latin typeface="+mn-lt"/>
                        <a:ea typeface="+mn-ea"/>
                        <a:cs typeface="+mn-cs"/>
                      </a:endParaRPr>
                    </a:p>
                    <a:p>
                      <a:pPr marL="0" indent="0">
                        <a:buNone/>
                      </a:pPr>
                      <a:endParaRPr lang="en-US" altLang="zh-CN" sz="2000" b="0" kern="1200" dirty="0">
                        <a:solidFill>
                          <a:schemeClr val="dk1"/>
                        </a:solidFill>
                        <a:latin typeface="+mn-lt"/>
                        <a:ea typeface="+mn-ea"/>
                        <a:cs typeface="+mn-cs"/>
                      </a:endParaRPr>
                    </a:p>
                    <a:p>
                      <a:pPr marL="0" indent="0">
                        <a:buNone/>
                      </a:pPr>
                      <a:r>
                        <a:rPr lang="en-US" altLang="zh-CN" sz="2000" b="1" kern="1200" dirty="0">
                          <a:solidFill>
                            <a:schemeClr val="dk1"/>
                          </a:solidFill>
                          <a:latin typeface="+mn-lt"/>
                          <a:ea typeface="+mn-ea"/>
                          <a:cs typeface="+mn-cs"/>
                        </a:rPr>
                        <a:t>1.3.3 </a:t>
                      </a:r>
                      <a:r>
                        <a:rPr lang="zh-CN" altLang="en-US" sz="2000" b="1" kern="1200" dirty="0">
                          <a:solidFill>
                            <a:schemeClr val="dk1"/>
                          </a:solidFill>
                          <a:latin typeface="+mn-lt"/>
                          <a:ea typeface="+mn-ea"/>
                          <a:cs typeface="+mn-cs"/>
                        </a:rPr>
                        <a:t>被引次数</a:t>
                      </a:r>
                      <a:endParaRPr lang="en-US" altLang="zh-CN" sz="2000" b="1" kern="1200" dirty="0">
                        <a:solidFill>
                          <a:schemeClr val="dk1"/>
                        </a:solidFill>
                        <a:latin typeface="+mn-lt"/>
                        <a:ea typeface="+mn-ea"/>
                        <a:cs typeface="+mn-cs"/>
                      </a:endParaRPr>
                    </a:p>
                    <a:p>
                      <a:pPr marL="0" indent="0">
                        <a:buNone/>
                      </a:pPr>
                      <a:r>
                        <a:rPr lang="en-US" altLang="zh-CN" sz="2000" b="0" kern="1200" dirty="0">
                          <a:solidFill>
                            <a:schemeClr val="dk1"/>
                          </a:solidFill>
                          <a:latin typeface="+mn-lt"/>
                          <a:ea typeface="+mn-ea"/>
                          <a:cs typeface="+mn-cs"/>
                        </a:rPr>
                        <a:t>Cited by in </a:t>
                      </a:r>
                      <a:r>
                        <a:rPr lang="en-US" altLang="zh-CN" sz="2000" b="0" kern="1200" dirty="0" err="1">
                          <a:solidFill>
                            <a:schemeClr val="dk1"/>
                          </a:solidFill>
                          <a:latin typeface="+mn-lt"/>
                          <a:ea typeface="+mn-ea"/>
                          <a:cs typeface="+mn-cs"/>
                        </a:rPr>
                        <a:t>Crossref</a:t>
                      </a:r>
                      <a:r>
                        <a:rPr lang="en-US" altLang="zh-CN" sz="2000" b="0" kern="1200" dirty="0">
                          <a:solidFill>
                            <a:schemeClr val="dk1"/>
                          </a:solidFill>
                          <a:latin typeface="+mn-lt"/>
                          <a:ea typeface="+mn-ea"/>
                          <a:cs typeface="+mn-cs"/>
                        </a:rPr>
                        <a:t> </a:t>
                      </a:r>
                      <a:r>
                        <a:rPr lang="zh-CN" altLang="en-US" sz="2000" b="0" kern="1200" dirty="0">
                          <a:solidFill>
                            <a:schemeClr val="dk1"/>
                          </a:solidFill>
                          <a:latin typeface="+mn-lt"/>
                          <a:ea typeface="+mn-ea"/>
                          <a:cs typeface="+mn-cs"/>
                        </a:rPr>
                        <a:t>记录文献在</a:t>
                      </a:r>
                      <a:r>
                        <a:rPr lang="en-US" altLang="zh-CN" sz="2000" b="0" kern="1200" dirty="0" err="1">
                          <a:solidFill>
                            <a:schemeClr val="dk1"/>
                          </a:solidFill>
                          <a:latin typeface="+mn-lt"/>
                          <a:ea typeface="+mn-ea"/>
                          <a:cs typeface="+mn-cs"/>
                        </a:rPr>
                        <a:t>Crossref</a:t>
                      </a:r>
                      <a:r>
                        <a:rPr lang="zh-CN" altLang="en-US" sz="2000" b="0" kern="1200" dirty="0">
                          <a:solidFill>
                            <a:schemeClr val="dk1"/>
                          </a:solidFill>
                          <a:latin typeface="+mn-lt"/>
                          <a:ea typeface="+mn-ea"/>
                          <a:cs typeface="+mn-cs"/>
                        </a:rPr>
                        <a:t>的引用次数。</a:t>
                      </a:r>
                      <a:endParaRPr lang="en-US" altLang="zh-CN" sz="2000" b="0" kern="1200" dirty="0">
                        <a:solidFill>
                          <a:schemeClr val="dk1"/>
                        </a:solidFill>
                        <a:latin typeface="+mn-lt"/>
                        <a:ea typeface="+mn-ea"/>
                        <a:cs typeface="+mn-cs"/>
                      </a:endParaRPr>
                    </a:p>
                    <a:p>
                      <a:pPr marL="0" indent="0">
                        <a:buNone/>
                      </a:pPr>
                      <a:endParaRPr lang="en-US" altLang="zh-CN" sz="2000" b="0" kern="1200" dirty="0">
                        <a:solidFill>
                          <a:schemeClr val="dk1"/>
                        </a:solidFill>
                        <a:latin typeface="+mn-lt"/>
                        <a:ea typeface="+mn-ea"/>
                        <a:cs typeface="+mn-cs"/>
                      </a:endParaRPr>
                    </a:p>
                    <a:p>
                      <a:pPr marL="0" indent="0">
                        <a:buNone/>
                      </a:pPr>
                      <a:r>
                        <a:rPr lang="en-US" altLang="zh-CN" sz="2000" b="0" kern="1200" dirty="0">
                          <a:solidFill>
                            <a:schemeClr val="dk1"/>
                          </a:solidFill>
                          <a:latin typeface="+mn-lt"/>
                          <a:ea typeface="+mn-ea"/>
                          <a:cs typeface="+mn-cs"/>
                        </a:rPr>
                        <a:t>Cited by in </a:t>
                      </a:r>
                      <a:r>
                        <a:rPr lang="en-US" altLang="zh-CN" sz="2000" b="0" i="1" kern="1200" dirty="0">
                          <a:solidFill>
                            <a:schemeClr val="dk1"/>
                          </a:solidFill>
                          <a:latin typeface="+mn-lt"/>
                          <a:ea typeface="+mn-ea"/>
                          <a:cs typeface="+mn-cs"/>
                        </a:rPr>
                        <a:t>RCA</a:t>
                      </a:r>
                      <a:r>
                        <a:rPr lang="en-US" altLang="zh-CN" sz="2000" b="0" kern="1200" dirty="0">
                          <a:solidFill>
                            <a:schemeClr val="dk1"/>
                          </a:solidFill>
                          <a:latin typeface="+mn-lt"/>
                          <a:ea typeface="+mn-ea"/>
                          <a:cs typeface="+mn-cs"/>
                        </a:rPr>
                        <a:t> </a:t>
                      </a:r>
                      <a:r>
                        <a:rPr lang="zh-CN" altLang="en-US" sz="2000" b="0" kern="1200" dirty="0">
                          <a:solidFill>
                            <a:schemeClr val="dk1"/>
                          </a:solidFill>
                          <a:latin typeface="+mn-lt"/>
                          <a:ea typeface="+mn-ea"/>
                          <a:cs typeface="+mn-cs"/>
                        </a:rPr>
                        <a:t>记录文献在</a:t>
                      </a:r>
                      <a:r>
                        <a:rPr lang="en-US" altLang="zh-CN" sz="2000" b="0" i="1" kern="1200" dirty="0">
                          <a:solidFill>
                            <a:schemeClr val="dk1"/>
                          </a:solidFill>
                          <a:latin typeface="+mn-lt"/>
                          <a:ea typeface="+mn-ea"/>
                          <a:cs typeface="+mn-cs"/>
                        </a:rPr>
                        <a:t>RCA</a:t>
                      </a:r>
                      <a:r>
                        <a:rPr lang="zh-CN" altLang="en-US" sz="2000" b="0" kern="1200" dirty="0">
                          <a:solidFill>
                            <a:schemeClr val="dk1"/>
                          </a:solidFill>
                          <a:latin typeface="+mn-lt"/>
                          <a:ea typeface="+mn-ea"/>
                          <a:cs typeface="+mn-cs"/>
                        </a:rPr>
                        <a:t>的引用次数，并且可以点击查看施引的详细文献。</a:t>
                      </a:r>
                      <a:endParaRPr lang="en-US" altLang="zh-CN" sz="2000" b="0" kern="1200" dirty="0">
                        <a:solidFill>
                          <a:schemeClr val="dk1"/>
                        </a:solidFill>
                        <a:latin typeface="+mn-lt"/>
                        <a:ea typeface="+mn-ea"/>
                        <a:cs typeface="+mn-cs"/>
                      </a:endParaRPr>
                    </a:p>
                    <a:p>
                      <a:pPr marL="0" indent="0">
                        <a:buNone/>
                      </a:pP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1878279">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18838">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hlinkClick r:id="rId3"/>
            <a:extLst>
              <a:ext uri="{FF2B5EF4-FFF2-40B4-BE49-F238E27FC236}">
                <a16:creationId xmlns:a16="http://schemas.microsoft.com/office/drawing/2014/main" id="{34265D45-BE67-4B31-F05D-4BC2EE9C1212}"/>
              </a:ext>
            </a:extLst>
          </p:cNvPr>
          <p:cNvPicPr>
            <a:picLocks noChangeAspect="1"/>
          </p:cNvPicPr>
          <p:nvPr/>
        </p:nvPicPr>
        <p:blipFill>
          <a:blip r:embed="rId4"/>
          <a:stretch>
            <a:fillRect/>
          </a:stretch>
        </p:blipFill>
        <p:spPr>
          <a:xfrm>
            <a:off x="7112374" y="2793273"/>
            <a:ext cx="4934217" cy="2551454"/>
          </a:xfrm>
          <a:prstGeom prst="rect">
            <a:avLst/>
          </a:prstGeom>
        </p:spPr>
      </p:pic>
      <p:pic>
        <p:nvPicPr>
          <p:cNvPr id="8" name="图片 7">
            <a:extLst>
              <a:ext uri="{FF2B5EF4-FFF2-40B4-BE49-F238E27FC236}">
                <a16:creationId xmlns:a16="http://schemas.microsoft.com/office/drawing/2014/main" id="{CFFE5AE0-EDE8-0EDD-1A23-EED7C9A9F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4807" y="365125"/>
            <a:ext cx="5134204" cy="2000569"/>
          </a:xfrm>
          <a:prstGeom prst="rect">
            <a:avLst/>
          </a:prstGeom>
        </p:spPr>
      </p:pic>
    </p:spTree>
    <p:extLst>
      <p:ext uri="{BB962C8B-B14F-4D97-AF65-F5344CB8AC3E}">
        <p14:creationId xmlns:p14="http://schemas.microsoft.com/office/powerpoint/2010/main" val="340455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31519086"/>
              </p:ext>
            </p:extLst>
          </p:nvPr>
        </p:nvGraphicFramePr>
        <p:xfrm>
          <a:off x="420414" y="367865"/>
          <a:ext cx="6584393" cy="603890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690815">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3002390">
                <a:tc>
                  <a:txBody>
                    <a:bodyPr/>
                    <a:lstStyle/>
                    <a:p>
                      <a:pPr marL="0" indent="0">
                        <a:buNone/>
                      </a:pPr>
                      <a:endParaRPr lang="en-US" altLang="zh-CN" sz="2000" b="1" i="0" dirty="0"/>
                    </a:p>
                    <a:p>
                      <a:pPr marL="0" indent="0">
                        <a:buNone/>
                      </a:pPr>
                      <a:r>
                        <a:rPr lang="en-US" altLang="zh-CN" sz="2000" b="1" dirty="0"/>
                        <a:t>1.3.4 </a:t>
                      </a:r>
                      <a:r>
                        <a:rPr lang="zh-CN" altLang="en-US" sz="2000" b="1" kern="1200" dirty="0">
                          <a:solidFill>
                            <a:schemeClr val="dk1"/>
                          </a:solidFill>
                          <a:latin typeface="+mn-lt"/>
                          <a:ea typeface="+mn-ea"/>
                          <a:cs typeface="+mn-cs"/>
                        </a:rPr>
                        <a:t>文章影响力指数 </a:t>
                      </a:r>
                      <a:r>
                        <a:rPr lang="en-US" altLang="zh-CN" sz="2000" b="1" kern="1200" dirty="0">
                          <a:solidFill>
                            <a:schemeClr val="dk1"/>
                          </a:solidFill>
                          <a:latin typeface="+mn-lt"/>
                          <a:ea typeface="+mn-ea"/>
                          <a:cs typeface="+mn-cs"/>
                        </a:rPr>
                        <a:t>(</a:t>
                      </a:r>
                      <a:r>
                        <a:rPr lang="en-US" altLang="zh-CN" sz="2000" b="1" i="1" dirty="0"/>
                        <a:t>Impact Index Per Article</a:t>
                      </a:r>
                      <a:r>
                        <a:rPr lang="en-US" altLang="zh-CN" sz="2000" b="1" kern="1200" dirty="0">
                          <a:solidFill>
                            <a:schemeClr val="dk1"/>
                          </a:solidFill>
                          <a:latin typeface="+mn-lt"/>
                          <a:ea typeface="+mn-ea"/>
                          <a:cs typeface="+mn-cs"/>
                        </a:rPr>
                        <a:t>)</a:t>
                      </a:r>
                    </a:p>
                    <a:p>
                      <a:pPr marL="0" indent="0">
                        <a:buNone/>
                      </a:pPr>
                      <a:endParaRPr lang="en-US" altLang="zh-CN" sz="2000" b="1" kern="1200" dirty="0">
                        <a:solidFill>
                          <a:schemeClr val="dk1"/>
                        </a:solidFill>
                        <a:latin typeface="+mn-lt"/>
                        <a:ea typeface="+mn-ea"/>
                        <a:cs typeface="+mn-cs"/>
                      </a:endParaRPr>
                    </a:p>
                    <a:p>
                      <a:pPr marL="0" indent="0">
                        <a:buNone/>
                      </a:pPr>
                      <a:r>
                        <a:rPr lang="en-US" altLang="zh-CN" sz="2000" b="0" i="1" kern="1200" dirty="0">
                          <a:solidFill>
                            <a:schemeClr val="dk1"/>
                          </a:solidFill>
                          <a:latin typeface="+mn-lt"/>
                          <a:ea typeface="+mn-ea"/>
                          <a:cs typeface="+mn-cs"/>
                        </a:rPr>
                        <a:t>RCA</a:t>
                      </a:r>
                      <a:r>
                        <a:rPr lang="en-US" altLang="zh-CN" sz="2000" b="0" kern="1200" dirty="0">
                          <a:solidFill>
                            <a:schemeClr val="dk1"/>
                          </a:solidFill>
                          <a:latin typeface="+mn-lt"/>
                          <a:ea typeface="+mn-ea"/>
                          <a:cs typeface="+mn-cs"/>
                        </a:rPr>
                        <a:t> </a:t>
                      </a:r>
                      <a:r>
                        <a:rPr lang="zh-CN" altLang="en-US" sz="2000" b="0" kern="1200" dirty="0">
                          <a:solidFill>
                            <a:schemeClr val="dk1"/>
                          </a:solidFill>
                          <a:latin typeface="+mn-lt"/>
                          <a:ea typeface="+mn-ea"/>
                          <a:cs typeface="+mn-cs"/>
                        </a:rPr>
                        <a:t>通过计算每篇文献的文章影响力指数，来跟踪文献的学术影响力</a:t>
                      </a:r>
                      <a:endParaRPr lang="en-US" altLang="zh-CN" sz="2000" b="0" kern="1200" dirty="0">
                        <a:solidFill>
                          <a:schemeClr val="dk1"/>
                        </a:solidFill>
                        <a:latin typeface="+mn-lt"/>
                        <a:ea typeface="+mn-ea"/>
                        <a:cs typeface="+mn-cs"/>
                      </a:endParaRPr>
                    </a:p>
                    <a:p>
                      <a:pPr marL="0" indent="0">
                        <a:buNone/>
                      </a:pPr>
                      <a:endParaRPr lang="en-US" altLang="zh-CN" sz="2000" b="0" kern="1200" dirty="0">
                        <a:solidFill>
                          <a:schemeClr val="dk1"/>
                        </a:solidFill>
                        <a:latin typeface="+mn-lt"/>
                        <a:ea typeface="+mn-ea"/>
                        <a:cs typeface="+mn-cs"/>
                      </a:endParaRPr>
                    </a:p>
                    <a:p>
                      <a:pPr marL="0" indent="0">
                        <a:buNone/>
                      </a:pPr>
                      <a:r>
                        <a:rPr lang="en-US" altLang="zh-CN" sz="2000" dirty="0"/>
                        <a:t>Calculation for Impact Index Per Article</a:t>
                      </a:r>
                      <a:r>
                        <a:rPr lang="zh-CN" altLang="en-US" sz="2000" dirty="0"/>
                        <a:t>：</a:t>
                      </a:r>
                      <a:endParaRPr lang="en-US" altLang="zh-CN" sz="2000" dirty="0"/>
                    </a:p>
                    <a:p>
                      <a:pPr marL="0" indent="0">
                        <a:buNone/>
                      </a:pPr>
                      <a:endParaRPr lang="en-US" altLang="zh-CN" sz="2000" b="1" kern="1200" dirty="0">
                        <a:solidFill>
                          <a:schemeClr val="dk1"/>
                        </a:solidFill>
                        <a:latin typeface="+mn-lt"/>
                        <a:ea typeface="+mn-ea"/>
                        <a:cs typeface="+mn-cs"/>
                      </a:endParaRPr>
                    </a:p>
                    <a:p>
                      <a:pPr marL="0" indent="0">
                        <a:buNone/>
                      </a:pPr>
                      <a:r>
                        <a:rPr lang="en-US" altLang="zh-CN" sz="2000" dirty="0"/>
                        <a:t>Times cited ÷ Number of years = Impact Index Per </a:t>
                      </a:r>
                      <a:r>
                        <a:rPr lang="en-US" altLang="zh-CN" sz="2000" dirty="0" err="1"/>
                        <a:t>Article</a:t>
                      </a:r>
                      <a:r>
                        <a:rPr lang="en-US" altLang="zh-CN" sz="1800" b="1" kern="1200" baseline="30000" dirty="0" err="1">
                          <a:solidFill>
                            <a:schemeClr val="dk1"/>
                          </a:solidFill>
                          <a:effectLst/>
                          <a:latin typeface="+mn-lt"/>
                          <a:ea typeface="+mn-ea"/>
                          <a:cs typeface="+mn-cs"/>
                        </a:rPr>
                        <a:t>TM</a:t>
                      </a:r>
                      <a:endParaRPr lang="en-US" altLang="zh-CN" sz="2000" b="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1878279">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18838">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666C8DC0-40D5-9271-1197-3637E0ECD175}"/>
              </a:ext>
            </a:extLst>
          </p:cNvPr>
          <p:cNvPicPr>
            <a:picLocks noChangeAspect="1"/>
          </p:cNvPicPr>
          <p:nvPr/>
        </p:nvPicPr>
        <p:blipFill>
          <a:blip r:embed="rId3"/>
          <a:stretch>
            <a:fillRect/>
          </a:stretch>
        </p:blipFill>
        <p:spPr>
          <a:xfrm>
            <a:off x="6941820" y="2645620"/>
            <a:ext cx="5134883" cy="3628035"/>
          </a:xfrm>
          <a:prstGeom prst="rect">
            <a:avLst/>
          </a:prstGeom>
        </p:spPr>
      </p:pic>
      <p:pic>
        <p:nvPicPr>
          <p:cNvPr id="9" name="图片 8">
            <a:extLst>
              <a:ext uri="{FF2B5EF4-FFF2-40B4-BE49-F238E27FC236}">
                <a16:creationId xmlns:a16="http://schemas.microsoft.com/office/drawing/2014/main" id="{D108E13E-3882-C3AA-AC43-49C2C0F6420C}"/>
              </a:ext>
            </a:extLst>
          </p:cNvPr>
          <p:cNvPicPr>
            <a:picLocks noChangeAspect="1"/>
          </p:cNvPicPr>
          <p:nvPr/>
        </p:nvPicPr>
        <p:blipFill>
          <a:blip r:embed="rId4"/>
          <a:stretch>
            <a:fillRect/>
          </a:stretch>
        </p:blipFill>
        <p:spPr>
          <a:xfrm>
            <a:off x="7004807" y="365125"/>
            <a:ext cx="5071896" cy="1967014"/>
          </a:xfrm>
          <a:prstGeom prst="rect">
            <a:avLst/>
          </a:prstGeom>
        </p:spPr>
      </p:pic>
    </p:spTree>
    <p:extLst>
      <p:ext uri="{BB962C8B-B14F-4D97-AF65-F5344CB8AC3E}">
        <p14:creationId xmlns:p14="http://schemas.microsoft.com/office/powerpoint/2010/main" val="33512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96681792"/>
              </p:ext>
            </p:extLst>
          </p:nvPr>
        </p:nvGraphicFramePr>
        <p:xfrm>
          <a:off x="420414" y="367865"/>
          <a:ext cx="6584393" cy="603890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690815">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3002390">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t>1.3.5 </a:t>
                      </a:r>
                      <a:r>
                        <a:rPr lang="zh-CN" altLang="en-US" sz="2000" b="1" kern="1200" dirty="0">
                          <a:solidFill>
                            <a:schemeClr val="dk1"/>
                          </a:solidFill>
                          <a:latin typeface="+mn-lt"/>
                          <a:ea typeface="+mn-ea"/>
                          <a:cs typeface="+mn-cs"/>
                        </a:rPr>
                        <a:t>文献引文分析</a:t>
                      </a:r>
                      <a:r>
                        <a:rPr lang="en-US" altLang="zh-CN" sz="2000" b="1" kern="1200" dirty="0">
                          <a:solidFill>
                            <a:schemeClr val="dk1"/>
                          </a:solidFill>
                          <a:latin typeface="+mn-lt"/>
                          <a:ea typeface="+mn-ea"/>
                          <a:cs typeface="+mn-cs"/>
                        </a:rPr>
                        <a:t>(</a:t>
                      </a:r>
                      <a:r>
                        <a:rPr lang="en-US" altLang="zh-CN" sz="2000" b="1" i="1" kern="1200" dirty="0">
                          <a:solidFill>
                            <a:schemeClr val="dk1"/>
                          </a:solidFill>
                          <a:latin typeface="+mn-lt"/>
                          <a:ea typeface="+mn-ea"/>
                          <a:cs typeface="+mn-cs"/>
                        </a:rPr>
                        <a:t>Reference Citation Analysis</a:t>
                      </a:r>
                      <a:r>
                        <a:rPr lang="en-US" altLang="zh-CN" sz="2000" b="1" kern="1200" dirty="0">
                          <a:solidFill>
                            <a:schemeClr val="dk1"/>
                          </a:solidFill>
                          <a:latin typeface="+mn-lt"/>
                          <a:ea typeface="+mn-ea"/>
                          <a:cs typeface="+mn-cs"/>
                        </a:rPr>
                        <a:t>)</a:t>
                      </a:r>
                    </a:p>
                    <a:p>
                      <a:pPr marL="0" indent="0">
                        <a:buNone/>
                      </a:pPr>
                      <a:endParaRPr lang="en-US" altLang="zh-CN" sz="2000" b="0" i="1" kern="1200" dirty="0">
                        <a:solidFill>
                          <a:schemeClr val="dk1"/>
                        </a:solidFill>
                        <a:latin typeface="+mn-lt"/>
                        <a:ea typeface="+mn-ea"/>
                        <a:cs typeface="+mn-cs"/>
                      </a:endParaRPr>
                    </a:p>
                    <a:p>
                      <a:pPr marL="0" indent="0">
                        <a:buNone/>
                      </a:pPr>
                      <a:r>
                        <a:rPr lang="en-US" altLang="zh-CN" sz="2000" b="0" i="1" kern="1200" dirty="0">
                          <a:solidFill>
                            <a:schemeClr val="dk1"/>
                          </a:solidFill>
                          <a:latin typeface="+mn-lt"/>
                          <a:ea typeface="+mn-ea"/>
                          <a:cs typeface="+mn-cs"/>
                        </a:rPr>
                        <a:t>RCA</a:t>
                      </a:r>
                      <a:r>
                        <a:rPr lang="zh-CN" altLang="en-US" sz="2000" b="0" i="0" kern="1200" dirty="0">
                          <a:solidFill>
                            <a:schemeClr val="dk1"/>
                          </a:solidFill>
                          <a:latin typeface="+mn-lt"/>
                          <a:ea typeface="+mn-ea"/>
                          <a:cs typeface="+mn-cs"/>
                        </a:rPr>
                        <a:t>文献引文分析记录了每篇文献的题目，作者，关键词，摘要，刊录信息</a:t>
                      </a:r>
                      <a:r>
                        <a:rPr lang="en-US" altLang="zh-CN" sz="2000" b="0" i="0" kern="1200" dirty="0">
                          <a:solidFill>
                            <a:schemeClr val="dk1"/>
                          </a:solidFill>
                          <a:latin typeface="+mn-lt"/>
                          <a:ea typeface="+mn-ea"/>
                          <a:cs typeface="+mn-cs"/>
                        </a:rPr>
                        <a:t>(Citation)</a:t>
                      </a:r>
                      <a:r>
                        <a:rPr lang="zh-CN" altLang="en-US" sz="2000" b="0" i="0" kern="1200" dirty="0">
                          <a:solidFill>
                            <a:schemeClr val="dk1"/>
                          </a:solidFill>
                          <a:latin typeface="+mn-lt"/>
                          <a:ea typeface="+mn-ea"/>
                          <a:cs typeface="+mn-cs"/>
                        </a:rPr>
                        <a:t>，</a:t>
                      </a:r>
                      <a:r>
                        <a:rPr lang="en-US" altLang="zh-CN" sz="2000" b="0" i="0" kern="1200" dirty="0">
                          <a:solidFill>
                            <a:schemeClr val="dk1"/>
                          </a:solidFill>
                          <a:latin typeface="+mn-lt"/>
                          <a:ea typeface="+mn-ea"/>
                          <a:cs typeface="+mn-cs"/>
                        </a:rPr>
                        <a:t>PubMed</a:t>
                      </a:r>
                      <a:r>
                        <a:rPr lang="zh-CN" altLang="en-US" sz="2000" b="0" i="0" kern="1200" dirty="0">
                          <a:solidFill>
                            <a:schemeClr val="dk1"/>
                          </a:solidFill>
                          <a:latin typeface="+mn-lt"/>
                          <a:ea typeface="+mn-ea"/>
                          <a:cs typeface="+mn-cs"/>
                        </a:rPr>
                        <a:t>收录网址，</a:t>
                      </a:r>
                      <a:r>
                        <a:rPr lang="en-US" altLang="zh-CN" sz="2000" b="0" i="0" kern="1200" dirty="0">
                          <a:solidFill>
                            <a:schemeClr val="dk1"/>
                          </a:solidFill>
                          <a:latin typeface="+mn-lt"/>
                          <a:ea typeface="+mn-ea"/>
                          <a:cs typeface="+mn-cs"/>
                        </a:rPr>
                        <a:t>DOI</a:t>
                      </a:r>
                      <a:r>
                        <a:rPr lang="zh-CN" altLang="en-US" sz="2000" b="0" i="0" kern="1200" dirty="0">
                          <a:solidFill>
                            <a:schemeClr val="dk1"/>
                          </a:solidFill>
                          <a:latin typeface="+mn-lt"/>
                          <a:ea typeface="+mn-ea"/>
                          <a:cs typeface="+mn-cs"/>
                        </a:rPr>
                        <a:t>网址，文献的参考文献数量</a:t>
                      </a:r>
                      <a:r>
                        <a:rPr lang="en-US" altLang="zh-CN" sz="2000" b="0" i="0" kern="1200" dirty="0">
                          <a:solidFill>
                            <a:schemeClr val="dk1"/>
                          </a:solidFill>
                          <a:latin typeface="+mn-lt"/>
                          <a:ea typeface="+mn-ea"/>
                          <a:cs typeface="+mn-cs"/>
                        </a:rPr>
                        <a:t>(</a:t>
                      </a:r>
                      <a:r>
                        <a:rPr lang="en-US" altLang="zh-CN" sz="2000" dirty="0"/>
                        <a:t>Total References</a:t>
                      </a:r>
                      <a:r>
                        <a:rPr lang="en-US" altLang="zh-CN" sz="2000" b="0" i="0" kern="1200" dirty="0">
                          <a:solidFill>
                            <a:schemeClr val="dk1"/>
                          </a:solidFill>
                          <a:latin typeface="+mn-lt"/>
                          <a:ea typeface="+mn-ea"/>
                          <a:cs typeface="+mn-cs"/>
                        </a:rPr>
                        <a:t>)</a:t>
                      </a:r>
                      <a:r>
                        <a:rPr lang="zh-CN" altLang="en-US" sz="2000" b="0" i="0" kern="1200" dirty="0">
                          <a:solidFill>
                            <a:schemeClr val="dk1"/>
                          </a:solidFill>
                          <a:latin typeface="+mn-lt"/>
                          <a:ea typeface="+mn-ea"/>
                          <a:cs typeface="+mn-cs"/>
                        </a:rPr>
                        <a:t>，参考文献的总被引次数</a:t>
                      </a:r>
                      <a:r>
                        <a:rPr lang="en-US" altLang="zh-CN" sz="2000" b="0" i="0" kern="1200" dirty="0">
                          <a:solidFill>
                            <a:schemeClr val="dk1"/>
                          </a:solidFill>
                          <a:latin typeface="+mn-lt"/>
                          <a:ea typeface="+mn-ea"/>
                          <a:cs typeface="+mn-cs"/>
                        </a:rPr>
                        <a:t>(References Sum of Times Cited)</a:t>
                      </a:r>
                      <a:r>
                        <a:rPr lang="zh-CN" altLang="en-US" sz="2000" b="0" i="0" kern="1200" dirty="0">
                          <a:solidFill>
                            <a:schemeClr val="dk1"/>
                          </a:solidFill>
                          <a:latin typeface="+mn-lt"/>
                          <a:ea typeface="+mn-ea"/>
                          <a:cs typeface="+mn-cs"/>
                        </a:rPr>
                        <a:t>，以及文献的参考文献列表</a:t>
                      </a:r>
                      <a:r>
                        <a:rPr lang="en-US" altLang="zh-CN" sz="2000" b="0" i="0" kern="1200" dirty="0">
                          <a:solidFill>
                            <a:schemeClr val="dk1"/>
                          </a:solidFill>
                          <a:latin typeface="+mn-lt"/>
                          <a:ea typeface="+mn-ea"/>
                          <a:cs typeface="+mn-cs"/>
                        </a:rPr>
                        <a:t>(Show all 44 References)</a:t>
                      </a:r>
                      <a:r>
                        <a:rPr lang="zh-CN" altLang="en-US" sz="2000" b="0" i="0" kern="1200" dirty="0">
                          <a:solidFill>
                            <a:schemeClr val="dk1"/>
                          </a:solidFill>
                          <a:latin typeface="+mn-lt"/>
                          <a:ea typeface="+mn-ea"/>
                          <a:cs typeface="+mn-cs"/>
                        </a:rPr>
                        <a:t>等。</a:t>
                      </a: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1878279">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18838">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B11F2A99-69EA-990C-52BA-CAA590EDD826}"/>
              </a:ext>
            </a:extLst>
          </p:cNvPr>
          <p:cNvPicPr>
            <a:picLocks noChangeAspect="1"/>
          </p:cNvPicPr>
          <p:nvPr/>
        </p:nvPicPr>
        <p:blipFill>
          <a:blip r:embed="rId3"/>
          <a:stretch>
            <a:fillRect/>
          </a:stretch>
        </p:blipFill>
        <p:spPr>
          <a:xfrm>
            <a:off x="7037681" y="365125"/>
            <a:ext cx="5023709" cy="1983792"/>
          </a:xfrm>
          <a:prstGeom prst="rect">
            <a:avLst/>
          </a:prstGeom>
        </p:spPr>
      </p:pic>
      <p:pic>
        <p:nvPicPr>
          <p:cNvPr id="8" name="图片 7">
            <a:extLst>
              <a:ext uri="{FF2B5EF4-FFF2-40B4-BE49-F238E27FC236}">
                <a16:creationId xmlns:a16="http://schemas.microsoft.com/office/drawing/2014/main" id="{B027A771-0E38-2B78-0459-AC0A5A777B83}"/>
              </a:ext>
            </a:extLst>
          </p:cNvPr>
          <p:cNvPicPr>
            <a:picLocks noChangeAspect="1"/>
          </p:cNvPicPr>
          <p:nvPr/>
        </p:nvPicPr>
        <p:blipFill>
          <a:blip r:embed="rId4"/>
          <a:stretch>
            <a:fillRect/>
          </a:stretch>
        </p:blipFill>
        <p:spPr>
          <a:xfrm>
            <a:off x="6966707" y="2474446"/>
            <a:ext cx="5023709" cy="3992431"/>
          </a:xfrm>
          <a:prstGeom prst="rect">
            <a:avLst/>
          </a:prstGeom>
        </p:spPr>
      </p:pic>
    </p:spTree>
    <p:extLst>
      <p:ext uri="{BB962C8B-B14F-4D97-AF65-F5344CB8AC3E}">
        <p14:creationId xmlns:p14="http://schemas.microsoft.com/office/powerpoint/2010/main" val="27561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19928845"/>
              </p:ext>
            </p:extLst>
          </p:nvPr>
        </p:nvGraphicFramePr>
        <p:xfrm>
          <a:off x="420414" y="367865"/>
          <a:ext cx="6584393" cy="603890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690815">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3002390">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t>1.3.6 </a:t>
                      </a:r>
                      <a:r>
                        <a:rPr lang="zh-CN" altLang="en-US" sz="2000" b="1" kern="1200" dirty="0">
                          <a:solidFill>
                            <a:schemeClr val="dk1"/>
                          </a:solidFill>
                          <a:latin typeface="+mn-lt"/>
                          <a:ea typeface="+mn-ea"/>
                          <a:cs typeface="+mn-cs"/>
                        </a:rPr>
                        <a:t>文献内容评价</a:t>
                      </a:r>
                      <a:r>
                        <a:rPr lang="en-US" altLang="zh-CN" sz="2000" b="1" kern="1200" dirty="0">
                          <a:solidFill>
                            <a:schemeClr val="dk1"/>
                          </a:solidFill>
                          <a:latin typeface="+mn-lt"/>
                          <a:ea typeface="+mn-ea"/>
                          <a:cs typeface="+mn-cs"/>
                        </a:rPr>
                        <a:t>(</a:t>
                      </a:r>
                      <a:r>
                        <a:rPr lang="en-US" altLang="zh-CN" sz="2000" b="1" i="1" kern="1200" dirty="0">
                          <a:solidFill>
                            <a:schemeClr val="dk1"/>
                          </a:solidFill>
                          <a:latin typeface="+mn-lt"/>
                          <a:ea typeface="+mn-ea"/>
                          <a:cs typeface="+mn-cs"/>
                        </a:rPr>
                        <a:t>What about the content of this article?</a:t>
                      </a:r>
                      <a:r>
                        <a:rPr lang="en-US" altLang="zh-CN" sz="2000" b="1" kern="1200" dirty="0">
                          <a:solidFill>
                            <a:schemeClr val="dk1"/>
                          </a:solidFill>
                          <a:latin typeface="+mn-lt"/>
                          <a:ea typeface="+mn-ea"/>
                          <a:cs typeface="+mn-cs"/>
                        </a:rPr>
                        <a:t>)</a:t>
                      </a:r>
                    </a:p>
                    <a:p>
                      <a:pPr marL="0" indent="0">
                        <a:buNone/>
                      </a:pPr>
                      <a:endParaRPr lang="en-US" altLang="zh-CN" sz="2000" b="0" i="1" kern="1200" dirty="0">
                        <a:solidFill>
                          <a:schemeClr val="dk1"/>
                        </a:solidFill>
                        <a:latin typeface="+mn-lt"/>
                        <a:ea typeface="+mn-ea"/>
                        <a:cs typeface="+mn-cs"/>
                      </a:endParaRPr>
                    </a:p>
                    <a:p>
                      <a:pPr marL="0" indent="0">
                        <a:buNone/>
                      </a:pPr>
                      <a:r>
                        <a:rPr lang="zh-CN" altLang="en-US" sz="2000" b="0" i="0" kern="1200" dirty="0">
                          <a:solidFill>
                            <a:schemeClr val="dk1"/>
                          </a:solidFill>
                          <a:latin typeface="+mn-lt"/>
                          <a:ea typeface="+mn-ea"/>
                          <a:cs typeface="+mn-cs"/>
                        </a:rPr>
                        <a:t>所有用户均可通过文献内容评价页面，对文献的内容进行评级和评估。</a:t>
                      </a:r>
                      <a:endParaRPr lang="en-US" altLang="zh-CN" sz="2000" b="0" i="0" kern="1200" dirty="0">
                        <a:solidFill>
                          <a:schemeClr val="dk1"/>
                        </a:solidFill>
                        <a:latin typeface="+mn-lt"/>
                        <a:ea typeface="+mn-ea"/>
                        <a:cs typeface="+mn-cs"/>
                      </a:endParaRPr>
                    </a:p>
                    <a:p>
                      <a:pPr marL="0" indent="0">
                        <a:buNone/>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1878279">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18838">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42C52CA3-9AC1-A3FC-6C87-5BB739AD8F2A}"/>
              </a:ext>
            </a:extLst>
          </p:cNvPr>
          <p:cNvPicPr>
            <a:picLocks noChangeAspect="1"/>
          </p:cNvPicPr>
          <p:nvPr/>
        </p:nvPicPr>
        <p:blipFill>
          <a:blip r:embed="rId3"/>
          <a:stretch>
            <a:fillRect/>
          </a:stretch>
        </p:blipFill>
        <p:spPr>
          <a:xfrm>
            <a:off x="7088627" y="365125"/>
            <a:ext cx="4831444" cy="1864987"/>
          </a:xfrm>
          <a:prstGeom prst="rect">
            <a:avLst/>
          </a:prstGeom>
        </p:spPr>
      </p:pic>
      <p:pic>
        <p:nvPicPr>
          <p:cNvPr id="12" name="图片 11">
            <a:extLst>
              <a:ext uri="{FF2B5EF4-FFF2-40B4-BE49-F238E27FC236}">
                <a16:creationId xmlns:a16="http://schemas.microsoft.com/office/drawing/2014/main" id="{3BEC988B-80F3-0360-6DDA-FFADEF3336C2}"/>
              </a:ext>
            </a:extLst>
          </p:cNvPr>
          <p:cNvPicPr>
            <a:picLocks noChangeAspect="1"/>
          </p:cNvPicPr>
          <p:nvPr/>
        </p:nvPicPr>
        <p:blipFill>
          <a:blip r:embed="rId4"/>
          <a:stretch>
            <a:fillRect/>
          </a:stretch>
        </p:blipFill>
        <p:spPr>
          <a:xfrm>
            <a:off x="7004807" y="2358190"/>
            <a:ext cx="4941116" cy="4113220"/>
          </a:xfrm>
          <a:prstGeom prst="rect">
            <a:avLst/>
          </a:prstGeom>
        </p:spPr>
      </p:pic>
    </p:spTree>
    <p:extLst>
      <p:ext uri="{BB962C8B-B14F-4D97-AF65-F5344CB8AC3E}">
        <p14:creationId xmlns:p14="http://schemas.microsoft.com/office/powerpoint/2010/main" val="3411455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62885809"/>
              </p:ext>
            </p:extLst>
          </p:nvPr>
        </p:nvGraphicFramePr>
        <p:xfrm>
          <a:off x="420414" y="367865"/>
          <a:ext cx="6584393" cy="6038909"/>
        </p:xfrm>
        <a:graphic>
          <a:graphicData uri="http://schemas.openxmlformats.org/drawingml/2006/table">
            <a:tbl>
              <a:tblPr firstRow="1" bandRow="1">
                <a:tableStyleId>{5C22544A-7EE6-4342-B048-85BDC9FD1C3A}</a:tableStyleId>
              </a:tblPr>
              <a:tblGrid>
                <a:gridCol w="6584393">
                  <a:extLst>
                    <a:ext uri="{9D8B030D-6E8A-4147-A177-3AD203B41FA5}">
                      <a16:colId xmlns:a16="http://schemas.microsoft.com/office/drawing/2014/main" val="20000"/>
                    </a:ext>
                  </a:extLst>
                </a:gridCol>
              </a:tblGrid>
              <a:tr h="690815">
                <a:tc>
                  <a:txBody>
                    <a:bodyPr/>
                    <a:lstStyle/>
                    <a:p>
                      <a:r>
                        <a:rPr lang="en-US" sz="2800" dirty="0">
                          <a:solidFill>
                            <a:schemeClr val="tx1"/>
                          </a:solidFill>
                        </a:rPr>
                        <a:t>1 </a:t>
                      </a:r>
                      <a:r>
                        <a:rPr lang="en-US" sz="2800" i="1" dirty="0">
                          <a:solidFill>
                            <a:schemeClr val="tx1"/>
                          </a:solidFill>
                        </a:rPr>
                        <a:t>RCA</a:t>
                      </a:r>
                      <a:r>
                        <a:rPr lang="en-US" sz="2800" dirty="0">
                          <a:solidFill>
                            <a:schemeClr val="tx1"/>
                          </a:solidFill>
                        </a:rPr>
                        <a:t> </a:t>
                      </a:r>
                      <a:r>
                        <a:rPr lang="zh-CN" altLang="en-US" sz="2800" dirty="0">
                          <a:solidFill>
                            <a:schemeClr val="tx1"/>
                          </a:solidFill>
                        </a:rPr>
                        <a:t>数据来源</a:t>
                      </a:r>
                      <a:endParaRPr lang="en-US" altLang="zh-CN" sz="2800" dirty="0">
                        <a:solidFill>
                          <a:schemeClr val="tx1"/>
                        </a:solidFill>
                      </a:endParaRPr>
                    </a:p>
                    <a:p>
                      <a:endParaRPr lang="en-US" i="1" dirty="0"/>
                    </a:p>
                  </a:txBody>
                  <a:tcPr>
                    <a:solidFill>
                      <a:schemeClr val="bg2"/>
                    </a:solidFill>
                  </a:tcPr>
                </a:tc>
                <a:extLst>
                  <a:ext uri="{0D108BD9-81ED-4DB2-BD59-A6C34878D82A}">
                    <a16:rowId xmlns:a16="http://schemas.microsoft.com/office/drawing/2014/main" val="10000"/>
                  </a:ext>
                </a:extLst>
              </a:tr>
              <a:tr h="3002390">
                <a:tc>
                  <a:txBody>
                    <a:bodyPr/>
                    <a:lstStyle/>
                    <a:p>
                      <a:pPr marL="0" indent="0">
                        <a:buNone/>
                      </a:pPr>
                      <a:endParaRPr lang="en-US" altLang="zh-CN" sz="20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b="1" dirty="0"/>
                        <a:t>1.3.7 </a:t>
                      </a:r>
                      <a:r>
                        <a:rPr lang="zh-CN" altLang="en-US" sz="2000" b="1" kern="1200" dirty="0">
                          <a:solidFill>
                            <a:schemeClr val="dk1"/>
                          </a:solidFill>
                          <a:latin typeface="+mn-lt"/>
                          <a:ea typeface="+mn-ea"/>
                          <a:cs typeface="+mn-cs"/>
                        </a:rPr>
                        <a:t>文献摘要和</a:t>
                      </a:r>
                      <a:r>
                        <a:rPr lang="en-US" altLang="zh-CN" sz="2000" b="1" kern="1200" dirty="0">
                          <a:solidFill>
                            <a:schemeClr val="dk1"/>
                          </a:solidFill>
                          <a:latin typeface="+mn-lt"/>
                          <a:ea typeface="+mn-ea"/>
                          <a:cs typeface="+mn-cs"/>
                        </a:rPr>
                        <a:t>Track Full Text</a:t>
                      </a:r>
                      <a:endParaRPr lang="en-US" altLang="zh-CN" sz="2000" b="0" i="1" kern="1200" dirty="0">
                        <a:solidFill>
                          <a:schemeClr val="dk1"/>
                        </a:solidFill>
                        <a:latin typeface="+mn-lt"/>
                        <a:ea typeface="+mn-ea"/>
                        <a:cs typeface="+mn-cs"/>
                      </a:endParaRPr>
                    </a:p>
                    <a:p>
                      <a:pPr marL="0" indent="0">
                        <a:buNone/>
                      </a:pPr>
                      <a:endParaRPr lang="en-US" altLang="zh-CN" sz="2000" b="0" i="0" kern="1200" dirty="0">
                        <a:solidFill>
                          <a:schemeClr val="dk1"/>
                        </a:solidFill>
                        <a:latin typeface="+mn-lt"/>
                        <a:ea typeface="+mn-ea"/>
                        <a:cs typeface="+mn-cs"/>
                      </a:endParaRPr>
                    </a:p>
                    <a:p>
                      <a:pPr marL="342900" indent="-342900">
                        <a:buFont typeface="Wingdings" panose="05000000000000000000" pitchFamily="2" charset="2"/>
                        <a:buChar char="l"/>
                      </a:pPr>
                      <a:r>
                        <a:rPr lang="zh-CN" altLang="en-US" sz="2000" b="0" i="0" kern="1200" dirty="0">
                          <a:solidFill>
                            <a:schemeClr val="dk1"/>
                          </a:solidFill>
                          <a:latin typeface="+mn-lt"/>
                          <a:ea typeface="+mn-ea"/>
                          <a:cs typeface="+mn-cs"/>
                        </a:rPr>
                        <a:t>点击</a:t>
                      </a:r>
                      <a:r>
                        <a:rPr lang="en-US" altLang="zh-CN" sz="2000" b="0" i="0" kern="1200" dirty="0">
                          <a:solidFill>
                            <a:schemeClr val="dk1"/>
                          </a:solidFill>
                          <a:latin typeface="+mn-lt"/>
                          <a:ea typeface="+mn-ea"/>
                          <a:cs typeface="+mn-cs"/>
                        </a:rPr>
                        <a:t>Abstract</a:t>
                      </a:r>
                      <a:r>
                        <a:rPr lang="zh-CN" altLang="en-US" sz="2000" b="0" i="0" kern="1200" dirty="0">
                          <a:solidFill>
                            <a:schemeClr val="dk1"/>
                          </a:solidFill>
                          <a:latin typeface="+mn-lt"/>
                          <a:ea typeface="+mn-ea"/>
                          <a:cs typeface="+mn-cs"/>
                        </a:rPr>
                        <a:t>可以直接在当前页面显示文献的摘要</a:t>
                      </a:r>
                      <a:endParaRPr lang="en-US" altLang="zh-CN" sz="2000" b="0" i="0" kern="1200" dirty="0">
                        <a:solidFill>
                          <a:schemeClr val="dk1"/>
                        </a:solidFill>
                        <a:latin typeface="+mn-lt"/>
                        <a:ea typeface="+mn-ea"/>
                        <a:cs typeface="+mn-cs"/>
                      </a:endParaRPr>
                    </a:p>
                    <a:p>
                      <a:pPr marL="342900" indent="-342900">
                        <a:buFont typeface="Wingdings" panose="05000000000000000000" pitchFamily="2" charset="2"/>
                        <a:buChar char="l"/>
                      </a:pPr>
                      <a:endParaRPr lang="en-US" altLang="zh-CN" sz="2000" b="0" i="0" kern="1200" dirty="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zh-CN" altLang="en-US" sz="2000" b="0" i="0" kern="1200" dirty="0">
                          <a:solidFill>
                            <a:schemeClr val="dk1"/>
                          </a:solidFill>
                          <a:latin typeface="+mn-lt"/>
                          <a:ea typeface="+mn-ea"/>
                          <a:cs typeface="+mn-cs"/>
                        </a:rPr>
                        <a:t>点击</a:t>
                      </a:r>
                      <a:r>
                        <a:rPr lang="en-US" altLang="zh-CN" sz="2000" b="0" kern="1200" dirty="0">
                          <a:solidFill>
                            <a:schemeClr val="dk1"/>
                          </a:solidFill>
                          <a:latin typeface="+mn-lt"/>
                          <a:ea typeface="+mn-ea"/>
                          <a:cs typeface="+mn-cs"/>
                        </a:rPr>
                        <a:t>Track Full Text</a:t>
                      </a:r>
                      <a:r>
                        <a:rPr lang="zh-CN" altLang="en-US" sz="2000" b="0" kern="1200" dirty="0">
                          <a:solidFill>
                            <a:schemeClr val="dk1"/>
                          </a:solidFill>
                          <a:latin typeface="+mn-lt"/>
                          <a:ea typeface="+mn-ea"/>
                          <a:cs typeface="+mn-cs"/>
                        </a:rPr>
                        <a:t>可以链接到文献的原始全文页面</a:t>
                      </a:r>
                      <a:endParaRPr lang="en-US" altLang="zh-CN" sz="2000" b="0" i="1" kern="1200" dirty="0">
                        <a:solidFill>
                          <a:schemeClr val="dk1"/>
                        </a:solidFill>
                        <a:latin typeface="+mn-lt"/>
                        <a:ea typeface="+mn-ea"/>
                        <a:cs typeface="+mn-cs"/>
                      </a:endParaRPr>
                    </a:p>
                    <a:p>
                      <a:pPr marL="342900" indent="-342900">
                        <a:buFont typeface="Wingdings" panose="05000000000000000000" pitchFamily="2" charset="2"/>
                        <a:buChar char="l"/>
                      </a:pPr>
                      <a:endParaRPr lang="en-US" altLang="zh-CN" sz="2000" b="0" i="0" kern="1200" dirty="0">
                        <a:solidFill>
                          <a:schemeClr val="dk1"/>
                        </a:solidFill>
                        <a:latin typeface="+mn-lt"/>
                        <a:ea typeface="+mn-ea"/>
                        <a:cs typeface="+mn-cs"/>
                      </a:endParaRPr>
                    </a:p>
                    <a:p>
                      <a:pPr marL="0" indent="0">
                        <a:buNone/>
                      </a:pPr>
                      <a:endParaRPr lang="en-US" altLang="zh-CN" sz="2000" b="0" i="0" kern="1200" dirty="0">
                        <a:solidFill>
                          <a:schemeClr val="dk1"/>
                        </a:solidFill>
                        <a:latin typeface="+mn-lt"/>
                        <a:ea typeface="+mn-ea"/>
                        <a:cs typeface="+mn-cs"/>
                      </a:endParaRPr>
                    </a:p>
                    <a:p>
                      <a:pPr marL="0" indent="0">
                        <a:buNone/>
                      </a:pPr>
                      <a:endParaRPr lang="en-US" altLang="zh-CN" sz="2000" b="0" i="0" kern="1200" dirty="0">
                        <a:solidFill>
                          <a:schemeClr val="dk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1878279">
                <a:tc>
                  <a:txBody>
                    <a:bodyPr/>
                    <a:lstStyle/>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18838">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99335B8B-0DF0-FDA7-156E-32C747EF376E}"/>
              </a:ext>
            </a:extLst>
          </p:cNvPr>
          <p:cNvPicPr>
            <a:picLocks noChangeAspect="1"/>
          </p:cNvPicPr>
          <p:nvPr/>
        </p:nvPicPr>
        <p:blipFill>
          <a:blip r:embed="rId3"/>
          <a:stretch>
            <a:fillRect/>
          </a:stretch>
        </p:blipFill>
        <p:spPr>
          <a:xfrm>
            <a:off x="7004807" y="365125"/>
            <a:ext cx="4946295" cy="4022317"/>
          </a:xfrm>
          <a:prstGeom prst="rect">
            <a:avLst/>
          </a:prstGeom>
        </p:spPr>
      </p:pic>
    </p:spTree>
    <p:extLst>
      <p:ext uri="{BB962C8B-B14F-4D97-AF65-F5344CB8AC3E}">
        <p14:creationId xmlns:p14="http://schemas.microsoft.com/office/powerpoint/2010/main" val="1999262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2183</Words>
  <Application>Microsoft Office PowerPoint</Application>
  <PresentationFormat>宽屏</PresentationFormat>
  <Paragraphs>247</Paragraphs>
  <Slides>29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Arial</vt:lpstr>
      <vt:lpstr>Book Antiqua</vt:lpstr>
      <vt:lpstr>Calibri</vt:lpstr>
      <vt:lpstr>Calibri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 Ma</dc:creator>
  <cp:lastModifiedBy>BPG Wang,Jin-Lei</cp:lastModifiedBy>
  <cp:revision>652</cp:revision>
  <dcterms:created xsi:type="dcterms:W3CDTF">2017-03-05T21:06:08Z</dcterms:created>
  <dcterms:modified xsi:type="dcterms:W3CDTF">2022-12-09T02:34:46Z</dcterms:modified>
</cp:coreProperties>
</file>